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5033" autoAdjust="0"/>
  </p:normalViewPr>
  <p:slideViewPr>
    <p:cSldViewPr snapToGrid="0" snapToObjects="1">
      <p:cViewPr varScale="1">
        <p:scale>
          <a:sx n="82" d="100"/>
          <a:sy n="82" d="100"/>
        </p:scale>
        <p:origin x="92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tpluem/dscapstone/blob/main/data%20wrangling/labs-spacex-data_wrangling_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tpluem/dscapstone/blob/main/EDA/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tpluem/dscapstone/blob/main/EDA/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tpluem/dscapstone/blob/main/interactive%20visual%20analytics/lab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tpluem/dscapstone/tree/main/dashboard"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tpluem/dscapstone/blob/main/predictive%20analysis/labs_SpaceX_Machine_Learning_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tpluem/dscapstone.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tpluem/dscapstone/blob/main/collecting%20the%20data/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tpluem/dscapstone/blob/main/collecting%20the%20data/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P.ATHISPAT</a:t>
            </a:r>
          </a:p>
          <a:p>
            <a:r>
              <a:rPr lang="en-US" dirty="0">
                <a:solidFill>
                  <a:schemeClr val="bg2"/>
                </a:solidFill>
                <a:latin typeface="Abadi" panose="020B0604020104020204" pitchFamily="34" charset="0"/>
                <a:ea typeface="SF Pro" pitchFamily="2" charset="0"/>
                <a:cs typeface="SF Pro" pitchFamily="2" charset="0"/>
              </a:rPr>
              <a:t>June 19,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4875754" cy="4206875"/>
          </a:xfrm>
          <a:prstGeom prst="rect">
            <a:avLst/>
          </a:prstGeom>
        </p:spPr>
        <p:txBody>
          <a:bodyPr/>
          <a:lstStyle/>
          <a:p>
            <a:r>
              <a:rPr lang="en-US" sz="1800" dirty="0">
                <a:solidFill>
                  <a:schemeClr val="accent3">
                    <a:lumMod val="25000"/>
                  </a:schemeClr>
                </a:solidFill>
                <a:latin typeface="Abadi" panose="020B0604020104020204" pitchFamily="34" charset="0"/>
              </a:rPr>
              <a:t>Analyze the data</a:t>
            </a:r>
          </a:p>
          <a:p>
            <a:pPr lvl="1"/>
            <a:r>
              <a:rPr lang="en-US" sz="1600" dirty="0">
                <a:solidFill>
                  <a:schemeClr val="accent3">
                    <a:lumMod val="25000"/>
                  </a:schemeClr>
                </a:solidFill>
                <a:latin typeface="Abadi" panose="020B0604020104020204" pitchFamily="34" charset="0"/>
              </a:rPr>
              <a:t>Identify the missing values</a:t>
            </a:r>
          </a:p>
          <a:p>
            <a:pPr lvl="1"/>
            <a:r>
              <a:rPr lang="en-US" sz="1600" dirty="0">
                <a:solidFill>
                  <a:schemeClr val="accent3">
                    <a:lumMod val="25000"/>
                  </a:schemeClr>
                </a:solidFill>
                <a:latin typeface="Abadi" panose="020B0604020104020204" pitchFamily="34" charset="0"/>
              </a:rPr>
              <a:t>Calculate the number of launches on each site</a:t>
            </a:r>
          </a:p>
          <a:p>
            <a:pPr lvl="1"/>
            <a:r>
              <a:rPr lang="en-US" sz="1600" dirty="0">
                <a:solidFill>
                  <a:schemeClr val="accent3">
                    <a:lumMod val="25000"/>
                  </a:schemeClr>
                </a:solidFill>
                <a:latin typeface="Abadi" panose="020B0604020104020204" pitchFamily="34" charset="0"/>
              </a:rPr>
              <a:t>Calculate the number and occurrence of each orbit</a:t>
            </a:r>
          </a:p>
          <a:p>
            <a:pPr lvl="1"/>
            <a:r>
              <a:rPr lang="en-US" sz="1600" dirty="0">
                <a:solidFill>
                  <a:schemeClr val="accent3">
                    <a:lumMod val="25000"/>
                  </a:schemeClr>
                </a:solidFill>
                <a:latin typeface="Abadi" panose="020B0604020104020204" pitchFamily="34" charset="0"/>
              </a:rPr>
              <a:t>Calculate the number and occurrence of mission outcome per orbit type</a:t>
            </a:r>
          </a:p>
          <a:p>
            <a:pPr lvl="1"/>
            <a:r>
              <a:rPr lang="en-US" sz="1600" dirty="0">
                <a:solidFill>
                  <a:schemeClr val="accent3">
                    <a:lumMod val="25000"/>
                  </a:schemeClr>
                </a:solidFill>
                <a:latin typeface="Abadi" panose="020B0604020104020204" pitchFamily="34" charset="0"/>
              </a:rPr>
              <a:t>Create a landing outcome label (class)</a:t>
            </a:r>
          </a:p>
          <a:p>
            <a:r>
              <a:rPr lang="en-US" sz="1800" dirty="0">
                <a:solidFill>
                  <a:schemeClr val="accent3">
                    <a:lumMod val="25000"/>
                  </a:schemeClr>
                </a:solidFill>
                <a:latin typeface="Abadi" panose="020B0604020104020204" pitchFamily="34" charset="0"/>
              </a:rPr>
              <a:t>GitHub: </a:t>
            </a:r>
            <a:r>
              <a:rPr lang="en-US" sz="1800" dirty="0" err="1">
                <a:solidFill>
                  <a:schemeClr val="accent3">
                    <a:lumMod val="25000"/>
                  </a:schemeClr>
                </a:solidFill>
                <a:latin typeface="Abadi" panose="020B0604020104020204" pitchFamily="34" charset="0"/>
                <a:hlinkClick r:id="rId3"/>
              </a:rPr>
              <a:t>spacex-data_wrangling.ipynb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D99D4062-9D6D-380F-D2F8-59C7110AD76A}"/>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3" name="Rectangle: Rounded Corners 2">
            <a:extLst>
              <a:ext uri="{FF2B5EF4-FFF2-40B4-BE49-F238E27FC236}">
                <a16:creationId xmlns:a16="http://schemas.microsoft.com/office/drawing/2014/main" id="{B3AEAF2B-6739-08F5-4335-0C9E6AB73A8C}"/>
              </a:ext>
            </a:extLst>
          </p:cNvPr>
          <p:cNvSpPr/>
          <p:nvPr/>
        </p:nvSpPr>
        <p:spPr>
          <a:xfrm>
            <a:off x="6609380" y="2242721"/>
            <a:ext cx="1035698"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6" name="Rectangle: Rounded Corners 5">
            <a:extLst>
              <a:ext uri="{FF2B5EF4-FFF2-40B4-BE49-F238E27FC236}">
                <a16:creationId xmlns:a16="http://schemas.microsoft.com/office/drawing/2014/main" id="{7301845E-FE3F-0200-BD4B-9FB6B1A97CC8}"/>
              </a:ext>
            </a:extLst>
          </p:cNvPr>
          <p:cNvSpPr/>
          <p:nvPr/>
        </p:nvSpPr>
        <p:spPr>
          <a:xfrm>
            <a:off x="10053083" y="4342321"/>
            <a:ext cx="1035698"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7" name="Rectangle 6">
            <a:extLst>
              <a:ext uri="{FF2B5EF4-FFF2-40B4-BE49-F238E27FC236}">
                <a16:creationId xmlns:a16="http://schemas.microsoft.com/office/drawing/2014/main" id="{886414BD-0463-4DC9-4D2B-4013ACDE2CF7}"/>
              </a:ext>
            </a:extLst>
          </p:cNvPr>
          <p:cNvSpPr/>
          <p:nvPr/>
        </p:nvSpPr>
        <p:spPr>
          <a:xfrm>
            <a:off x="6446096" y="3280682"/>
            <a:ext cx="1362269" cy="46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Identify the missing values</a:t>
            </a:r>
          </a:p>
        </p:txBody>
      </p:sp>
      <p:sp>
        <p:nvSpPr>
          <p:cNvPr id="16" name="Rectangle 15">
            <a:extLst>
              <a:ext uri="{FF2B5EF4-FFF2-40B4-BE49-F238E27FC236}">
                <a16:creationId xmlns:a16="http://schemas.microsoft.com/office/drawing/2014/main" id="{F1E53F3E-4D4D-F692-B2F1-F91CFFFA870E}"/>
              </a:ext>
            </a:extLst>
          </p:cNvPr>
          <p:cNvSpPr/>
          <p:nvPr/>
        </p:nvSpPr>
        <p:spPr>
          <a:xfrm>
            <a:off x="6446095" y="4173029"/>
            <a:ext cx="1362269" cy="816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Calculate No. of Launches on each site</a:t>
            </a:r>
          </a:p>
        </p:txBody>
      </p:sp>
      <p:sp>
        <p:nvSpPr>
          <p:cNvPr id="17" name="Rectangle 16">
            <a:extLst>
              <a:ext uri="{FF2B5EF4-FFF2-40B4-BE49-F238E27FC236}">
                <a16:creationId xmlns:a16="http://schemas.microsoft.com/office/drawing/2014/main" id="{95CA4D62-C2E4-06E5-D909-F37D4F712D9A}"/>
              </a:ext>
            </a:extLst>
          </p:cNvPr>
          <p:cNvSpPr/>
          <p:nvPr/>
        </p:nvSpPr>
        <p:spPr>
          <a:xfrm>
            <a:off x="8184192" y="4167373"/>
            <a:ext cx="1362269" cy="816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Calculate No. and occurrence  of each orbit</a:t>
            </a:r>
          </a:p>
        </p:txBody>
      </p:sp>
      <p:sp>
        <p:nvSpPr>
          <p:cNvPr id="18" name="Rectangle 17">
            <a:extLst>
              <a:ext uri="{FF2B5EF4-FFF2-40B4-BE49-F238E27FC236}">
                <a16:creationId xmlns:a16="http://schemas.microsoft.com/office/drawing/2014/main" id="{160EB5BA-2FE0-6AE4-7FD1-4FC892CA0612}"/>
              </a:ext>
            </a:extLst>
          </p:cNvPr>
          <p:cNvSpPr/>
          <p:nvPr/>
        </p:nvSpPr>
        <p:spPr>
          <a:xfrm>
            <a:off x="7960047" y="2683082"/>
            <a:ext cx="1810557" cy="917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Calculate No. and occurrence  of  mission outcome per orbit type</a:t>
            </a:r>
          </a:p>
        </p:txBody>
      </p:sp>
      <p:sp>
        <p:nvSpPr>
          <p:cNvPr id="21" name="Rectangle 20">
            <a:extLst>
              <a:ext uri="{FF2B5EF4-FFF2-40B4-BE49-F238E27FC236}">
                <a16:creationId xmlns:a16="http://schemas.microsoft.com/office/drawing/2014/main" id="{051244CF-F5BB-3225-DDE1-6F75D7CAEB9A}"/>
              </a:ext>
            </a:extLst>
          </p:cNvPr>
          <p:cNvSpPr/>
          <p:nvPr/>
        </p:nvSpPr>
        <p:spPr>
          <a:xfrm>
            <a:off x="9885231" y="3208509"/>
            <a:ext cx="1371403" cy="610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a landing outcome label</a:t>
            </a:r>
          </a:p>
        </p:txBody>
      </p:sp>
      <p:cxnSp>
        <p:nvCxnSpPr>
          <p:cNvPr id="25" name="Straight Arrow Connector 24">
            <a:extLst>
              <a:ext uri="{FF2B5EF4-FFF2-40B4-BE49-F238E27FC236}">
                <a16:creationId xmlns:a16="http://schemas.microsoft.com/office/drawing/2014/main" id="{D3DBAC40-D634-09E9-2735-871BD5AEE7A2}"/>
              </a:ext>
            </a:extLst>
          </p:cNvPr>
          <p:cNvCxnSpPr>
            <a:stCxn id="3" idx="2"/>
            <a:endCxn id="7" idx="0"/>
          </p:cNvCxnSpPr>
          <p:nvPr/>
        </p:nvCxnSpPr>
        <p:spPr>
          <a:xfrm>
            <a:off x="7127229" y="2709252"/>
            <a:ext cx="2" cy="571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EE93B5B-68B1-79EE-D5E7-6BED428A4595}"/>
              </a:ext>
            </a:extLst>
          </p:cNvPr>
          <p:cNvCxnSpPr>
            <a:stCxn id="7" idx="2"/>
            <a:endCxn id="16" idx="0"/>
          </p:cNvCxnSpPr>
          <p:nvPr/>
        </p:nvCxnSpPr>
        <p:spPr>
          <a:xfrm flipH="1">
            <a:off x="7127230" y="3747214"/>
            <a:ext cx="1" cy="425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4C09BD1-3E2B-63F1-1CA0-75FBD59AECD0}"/>
              </a:ext>
            </a:extLst>
          </p:cNvPr>
          <p:cNvCxnSpPr>
            <a:stCxn id="16" idx="2"/>
            <a:endCxn id="17" idx="2"/>
          </p:cNvCxnSpPr>
          <p:nvPr/>
        </p:nvCxnSpPr>
        <p:spPr>
          <a:xfrm rot="5400000" flipH="1" flipV="1">
            <a:off x="7993450" y="4117581"/>
            <a:ext cx="5656" cy="1738097"/>
          </a:xfrm>
          <a:prstGeom prst="bentConnector3">
            <a:avLst>
              <a:gd name="adj1" fmla="val -40417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F08FB3B-3F2A-9F72-D571-E35C54129F90}"/>
              </a:ext>
            </a:extLst>
          </p:cNvPr>
          <p:cNvCxnSpPr>
            <a:stCxn id="17" idx="0"/>
            <a:endCxn id="18" idx="2"/>
          </p:cNvCxnSpPr>
          <p:nvPr/>
        </p:nvCxnSpPr>
        <p:spPr>
          <a:xfrm flipH="1" flipV="1">
            <a:off x="8865326" y="3600875"/>
            <a:ext cx="1" cy="566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9CDBB91-4F2F-B5FA-93CB-8E1427EBFD8D}"/>
              </a:ext>
            </a:extLst>
          </p:cNvPr>
          <p:cNvCxnSpPr>
            <a:stCxn id="18" idx="0"/>
            <a:endCxn id="21" idx="0"/>
          </p:cNvCxnSpPr>
          <p:nvPr/>
        </p:nvCxnSpPr>
        <p:spPr>
          <a:xfrm rot="16200000" flipH="1">
            <a:off x="9455415" y="2092992"/>
            <a:ext cx="525427" cy="1705607"/>
          </a:xfrm>
          <a:prstGeom prst="bentConnector3">
            <a:avLst>
              <a:gd name="adj1" fmla="val -435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2E0BDF2-9504-9C0E-8DCA-B13027606188}"/>
              </a:ext>
            </a:extLst>
          </p:cNvPr>
          <p:cNvCxnSpPr>
            <a:stCxn id="21" idx="2"/>
            <a:endCxn id="6" idx="0"/>
          </p:cNvCxnSpPr>
          <p:nvPr/>
        </p:nvCxnSpPr>
        <p:spPr>
          <a:xfrm flipH="1">
            <a:off x="10570932" y="3819387"/>
            <a:ext cx="1" cy="522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22121"/>
            <a:ext cx="10515600" cy="345636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and Line chart</a:t>
            </a:r>
          </a:p>
          <a:p>
            <a:pPr lvl="1">
              <a:lnSpc>
                <a:spcPct val="100000"/>
              </a:lnSpc>
              <a:spcBef>
                <a:spcPts val="1400"/>
              </a:spcBef>
            </a:pPr>
            <a:r>
              <a:rPr lang="en-US" sz="1800" dirty="0">
                <a:solidFill>
                  <a:schemeClr val="accent3">
                    <a:lumMod val="25000"/>
                  </a:schemeClr>
                </a:solidFill>
                <a:latin typeface="Abadi"/>
              </a:rPr>
              <a:t>Using with numerical to numerical data </a:t>
            </a:r>
          </a:p>
          <a:p>
            <a:pPr lvl="1">
              <a:lnSpc>
                <a:spcPct val="100000"/>
              </a:lnSpc>
              <a:spcBef>
                <a:spcPts val="1400"/>
              </a:spcBef>
            </a:pPr>
            <a:r>
              <a:rPr lang="en-US" sz="1800" dirty="0">
                <a:solidFill>
                  <a:schemeClr val="accent3">
                    <a:lumMod val="25000"/>
                  </a:schemeClr>
                </a:solidFill>
                <a:latin typeface="Abadi"/>
              </a:rPr>
              <a:t>To observe the trend and relationship between 2 numerical data</a:t>
            </a:r>
          </a:p>
          <a:p>
            <a:pPr>
              <a:lnSpc>
                <a:spcPct val="100000"/>
              </a:lnSpc>
              <a:spcBef>
                <a:spcPts val="1400"/>
              </a:spcBef>
            </a:pPr>
            <a:r>
              <a:rPr lang="en-US" sz="2200" dirty="0">
                <a:solidFill>
                  <a:schemeClr val="accent3">
                    <a:lumMod val="25000"/>
                  </a:schemeClr>
                </a:solidFill>
                <a:latin typeface="Abadi"/>
              </a:rPr>
              <a:t>Bar chart</a:t>
            </a:r>
          </a:p>
          <a:p>
            <a:pPr lvl="1">
              <a:lnSpc>
                <a:spcPct val="100000"/>
              </a:lnSpc>
              <a:spcBef>
                <a:spcPts val="1400"/>
              </a:spcBef>
            </a:pPr>
            <a:r>
              <a:rPr lang="en-US" sz="1800" dirty="0">
                <a:solidFill>
                  <a:schemeClr val="accent3">
                    <a:lumMod val="25000"/>
                  </a:schemeClr>
                </a:solidFill>
                <a:latin typeface="Abadi"/>
              </a:rPr>
              <a:t>Using with categorical to numerical data</a:t>
            </a:r>
          </a:p>
          <a:p>
            <a:pPr lvl="1">
              <a:lnSpc>
                <a:spcPct val="100000"/>
              </a:lnSpc>
              <a:spcBef>
                <a:spcPts val="1400"/>
              </a:spcBef>
            </a:pPr>
            <a:r>
              <a:rPr lang="en-US" sz="1800" dirty="0">
                <a:solidFill>
                  <a:schemeClr val="accent3">
                    <a:lumMod val="25000"/>
                  </a:schemeClr>
                </a:solidFill>
                <a:latin typeface="Abadi"/>
              </a:rPr>
              <a:t>To compare values among the categorical data</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hlinkClick r:id="rId3"/>
              </a:rPr>
              <a:t>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830" y="1674234"/>
            <a:ext cx="10687961" cy="4351339"/>
          </a:xfrm>
          <a:prstGeom prst="rect">
            <a:avLst/>
          </a:prstGeom>
        </p:spPr>
        <p:txBody>
          <a:bodyPr lIns="91440" tIns="45720" rIns="91440" bIns="45720" anchor="t"/>
          <a:lstStyle/>
          <a:p>
            <a:pPr>
              <a:lnSpc>
                <a:spcPct val="100000"/>
              </a:lnSpc>
              <a:spcBef>
                <a:spcPts val="1400"/>
              </a:spcBef>
            </a:pPr>
            <a:r>
              <a:rPr lang="en-US" sz="2200" dirty="0">
                <a:solidFill>
                  <a:srgbClr val="00B050"/>
                </a:solidFill>
                <a:highlight>
                  <a:srgbClr val="C0C0C0"/>
                </a:highlight>
                <a:latin typeface="Abadi" panose="020B0604020104020204" pitchFamily="34" charset="0"/>
              </a:rPr>
              <a:t>SELECT DISTINCT</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display the unique records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00B050"/>
                </a:solidFill>
                <a:highlight>
                  <a:srgbClr val="C0C0C0"/>
                </a:highlight>
                <a:latin typeface="Abadi" panose="020B0604020104020204" pitchFamily="34" charset="0"/>
              </a:rPr>
              <a:t>WHERE</a:t>
            </a:r>
            <a:r>
              <a:rPr lang="en-US" sz="2200" dirty="0">
                <a:solidFill>
                  <a:schemeClr val="accent3">
                    <a:lumMod val="25000"/>
                  </a:schemeClr>
                </a:solidFill>
                <a:highlight>
                  <a:srgbClr val="C0C0C0"/>
                </a:highlight>
                <a:latin typeface="Abadi" panose="020B0604020104020204" pitchFamily="34" charset="0"/>
              </a:rPr>
              <a:t> </a:t>
            </a:r>
            <a:r>
              <a:rPr lang="en-US" sz="2200" dirty="0" err="1">
                <a:solidFill>
                  <a:schemeClr val="accent3">
                    <a:lumMod val="25000"/>
                  </a:schemeClr>
                </a:solidFill>
                <a:highlight>
                  <a:srgbClr val="C0C0C0"/>
                </a:highlight>
                <a:latin typeface="Abadi" panose="020B0604020104020204" pitchFamily="34" charset="0"/>
              </a:rPr>
              <a:t>Launch_Site</a:t>
            </a:r>
            <a:r>
              <a:rPr lang="en-US" sz="2200" dirty="0">
                <a:solidFill>
                  <a:schemeClr val="accent3">
                    <a:lumMod val="25000"/>
                  </a:schemeClr>
                </a:solidFill>
                <a:highlight>
                  <a:srgbClr val="C0C0C0"/>
                </a:highlight>
                <a:latin typeface="Abadi" panose="020B0604020104020204" pitchFamily="34" charset="0"/>
              </a:rPr>
              <a:t> </a:t>
            </a:r>
            <a:r>
              <a:rPr lang="en-US" sz="2200" dirty="0">
                <a:solidFill>
                  <a:srgbClr val="00B050"/>
                </a:solidFill>
                <a:highlight>
                  <a:srgbClr val="C0C0C0"/>
                </a:highlight>
                <a:latin typeface="Abadi" panose="020B0604020104020204" pitchFamily="34" charset="0"/>
              </a:rPr>
              <a:t>LIKE</a:t>
            </a:r>
            <a:r>
              <a:rPr lang="en-US" sz="2200" dirty="0">
                <a:solidFill>
                  <a:schemeClr val="accent3">
                    <a:lumMod val="25000"/>
                  </a:schemeClr>
                </a:solidFill>
                <a:highlight>
                  <a:srgbClr val="C0C0C0"/>
                </a:highlight>
                <a:latin typeface="Abadi" panose="020B0604020104020204" pitchFamily="34" charset="0"/>
              </a:rPr>
              <a:t> ‘CCA%’</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display records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with pattern ‘CCA%’</a:t>
            </a:r>
          </a:p>
          <a:p>
            <a:pPr>
              <a:lnSpc>
                <a:spcPct val="100000"/>
              </a:lnSpc>
              <a:spcBef>
                <a:spcPts val="1400"/>
              </a:spcBef>
            </a:pPr>
            <a:r>
              <a:rPr lang="en-US" sz="2200" dirty="0">
                <a:solidFill>
                  <a:srgbClr val="00B050"/>
                </a:solidFill>
                <a:highlight>
                  <a:srgbClr val="C0C0C0"/>
                </a:highlight>
                <a:latin typeface="Abadi" panose="020B0604020104020204" pitchFamily="34" charset="0"/>
              </a:rPr>
              <a:t>SUM</a:t>
            </a:r>
            <a:r>
              <a:rPr lang="en-US" sz="2200" dirty="0">
                <a:solidFill>
                  <a:schemeClr val="accent3">
                    <a:lumMod val="25000"/>
                  </a:schemeClr>
                </a:solidFill>
                <a:highlight>
                  <a:srgbClr val="C0C0C0"/>
                </a:highlight>
                <a:latin typeface="Abadi" panose="020B0604020104020204" pitchFamily="34" charset="0"/>
              </a:rPr>
              <a:t>(PAYLOAD_MASS_KG_)</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display total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00B050"/>
                </a:solidFill>
                <a:highlight>
                  <a:srgbClr val="C0C0C0"/>
                </a:highlight>
                <a:latin typeface="Abadi" panose="020B0604020104020204" pitchFamily="34" charset="0"/>
              </a:rPr>
              <a:t>AVG</a:t>
            </a:r>
            <a:r>
              <a:rPr lang="en-US" sz="2200" dirty="0">
                <a:solidFill>
                  <a:schemeClr val="accent3">
                    <a:lumMod val="25000"/>
                  </a:schemeClr>
                </a:solidFill>
                <a:highlight>
                  <a:srgbClr val="C0C0C0"/>
                </a:highlight>
                <a:latin typeface="Abadi" panose="020B0604020104020204" pitchFamily="34" charset="0"/>
              </a:rPr>
              <a:t> (PAYLOAD_MASS_KG_)</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display average payload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00B050"/>
                </a:solidFill>
                <a:highlight>
                  <a:srgbClr val="C0C0C0"/>
                </a:highlight>
                <a:latin typeface="Abadi" panose="020B0604020104020204" pitchFamily="34" charset="0"/>
              </a:rPr>
              <a:t>MIN</a:t>
            </a:r>
            <a:r>
              <a:rPr lang="en-US" sz="2200" dirty="0">
                <a:solidFill>
                  <a:schemeClr val="accent3">
                    <a:lumMod val="25000"/>
                  </a:schemeClr>
                </a:solidFill>
                <a:highlight>
                  <a:srgbClr val="C0C0C0"/>
                </a:highlight>
                <a:latin typeface="Abadi" panose="020B0604020104020204" pitchFamily="34" charset="0"/>
              </a:rPr>
              <a:t>(Date)</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display minimum date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highlight>
                  <a:srgbClr val="C0C0C0"/>
                </a:highlight>
                <a:latin typeface="Abadi" panose="020B0604020104020204" pitchFamily="34" charset="0"/>
              </a:rPr>
              <a:t>PAYLOAD_MASS_KG_ </a:t>
            </a:r>
            <a:r>
              <a:rPr lang="en-US" sz="2200" dirty="0">
                <a:solidFill>
                  <a:srgbClr val="00B050"/>
                </a:solidFill>
                <a:highlight>
                  <a:srgbClr val="C0C0C0"/>
                </a:highlight>
                <a:latin typeface="Abadi" panose="020B0604020104020204" pitchFamily="34" charset="0"/>
              </a:rPr>
              <a:t>BETWEEN</a:t>
            </a:r>
            <a:r>
              <a:rPr lang="en-US" sz="2200" dirty="0">
                <a:solidFill>
                  <a:schemeClr val="accent3">
                    <a:lumMod val="25000"/>
                  </a:schemeClr>
                </a:solidFill>
                <a:highlight>
                  <a:srgbClr val="C0C0C0"/>
                </a:highlight>
                <a:latin typeface="Abadi" panose="020B0604020104020204" pitchFamily="34" charset="0"/>
              </a:rPr>
              <a:t> 4000 </a:t>
            </a:r>
            <a:r>
              <a:rPr lang="en-US" sz="2200" dirty="0">
                <a:solidFill>
                  <a:srgbClr val="00B050"/>
                </a:solidFill>
                <a:highlight>
                  <a:srgbClr val="C0C0C0"/>
                </a:highlight>
                <a:latin typeface="Abadi" panose="020B0604020104020204" pitchFamily="34" charset="0"/>
              </a:rPr>
              <a:t>AND</a:t>
            </a:r>
            <a:r>
              <a:rPr lang="en-US" sz="2200" dirty="0">
                <a:solidFill>
                  <a:schemeClr val="accent3">
                    <a:lumMod val="25000"/>
                  </a:schemeClr>
                </a:solidFill>
                <a:highlight>
                  <a:srgbClr val="C0C0C0"/>
                </a:highlight>
                <a:latin typeface="Abadi" panose="020B0604020104020204" pitchFamily="34" charset="0"/>
              </a:rPr>
              <a:t> 6000</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condition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00B050"/>
                </a:solidFill>
                <a:highlight>
                  <a:srgbClr val="C0C0C0"/>
                </a:highlight>
                <a:latin typeface="Abadi" panose="020B0604020104020204" pitchFamily="34" charset="0"/>
              </a:rPr>
              <a:t>GROUP BY </a:t>
            </a:r>
            <a:r>
              <a:rPr lang="en-US" sz="2200" dirty="0" err="1">
                <a:solidFill>
                  <a:schemeClr val="accent3">
                    <a:lumMod val="25000"/>
                  </a:schemeClr>
                </a:solidFill>
                <a:highlight>
                  <a:srgbClr val="C0C0C0"/>
                </a:highlight>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group the data by </a:t>
            </a:r>
            <a:r>
              <a:rPr lang="en-US" sz="1800" dirty="0" err="1">
                <a:solidFill>
                  <a:schemeClr val="accent3">
                    <a:lumMod val="25000"/>
                  </a:schemeClr>
                </a:solidFill>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latin typeface="Abadi" panose="020B0604020104020204" pitchFamily="34" charset="0"/>
                <a:hlinkClick r:id="rId3"/>
              </a:rPr>
              <a:t>eda-sql-coursera_sqllite.ipynb</a:t>
            </a:r>
            <a:endParaRPr lang="en-US" sz="2200"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3675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initial center location of the map</a:t>
            </a:r>
          </a:p>
          <a:p>
            <a:pPr>
              <a:lnSpc>
                <a:spcPct val="100000"/>
              </a:lnSpc>
              <a:spcBef>
                <a:spcPts val="1400"/>
              </a:spcBef>
            </a:pPr>
            <a:r>
              <a:rPr lang="en-US" sz="2200" dirty="0">
                <a:solidFill>
                  <a:schemeClr val="accent3">
                    <a:lumMod val="25000"/>
                  </a:schemeClr>
                </a:solidFill>
                <a:latin typeface="Abadi" panose="020B0604020104020204" pitchFamily="34" charset="0"/>
              </a:rPr>
              <a:t>Marker: Create marker of location on the map</a:t>
            </a:r>
          </a:p>
          <a:p>
            <a:pPr>
              <a:lnSpc>
                <a:spcPct val="100000"/>
              </a:lnSpc>
              <a:spcBef>
                <a:spcPts val="1400"/>
              </a:spcBef>
            </a:pPr>
            <a:r>
              <a:rPr lang="en-US" sz="2200" dirty="0">
                <a:solidFill>
                  <a:schemeClr val="accent3">
                    <a:lumMod val="25000"/>
                  </a:schemeClr>
                </a:solidFill>
                <a:latin typeface="Abadi" panose="020B0604020104020204" pitchFamily="34" charset="0"/>
              </a:rPr>
              <a:t>Circle: Create circle around the desire location</a:t>
            </a:r>
          </a:p>
          <a:p>
            <a:pPr>
              <a:lnSpc>
                <a:spcPct val="100000"/>
              </a:lnSpc>
              <a:spcBef>
                <a:spcPts val="1400"/>
              </a:spcBef>
            </a:pPr>
            <a:r>
              <a:rPr lang="en-US" sz="2200" dirty="0">
                <a:solidFill>
                  <a:schemeClr val="accent3">
                    <a:lumMod val="25000"/>
                  </a:schemeClr>
                </a:solidFill>
                <a:latin typeface="Abadi" panose="020B0604020104020204" pitchFamily="34" charset="0"/>
              </a:rPr>
              <a:t>Lines: Create the line between points on the map</a:t>
            </a:r>
          </a:p>
          <a:p>
            <a:pPr>
              <a:lnSpc>
                <a:spcPct val="100000"/>
              </a:lnSpc>
              <a:spcBef>
                <a:spcPts val="1400"/>
              </a:spcBef>
            </a:pPr>
            <a:r>
              <a:rPr lang="en-US" sz="2200" dirty="0" err="1">
                <a:solidFill>
                  <a:schemeClr val="accent3">
                    <a:lumMod val="25000"/>
                  </a:schemeClr>
                </a:solidFill>
                <a:latin typeface="Abadi" panose="020B0604020104020204" pitchFamily="34" charset="0"/>
              </a:rPr>
              <a:t>MarkerCluster</a:t>
            </a:r>
            <a:r>
              <a:rPr lang="en-US" sz="2200" dirty="0">
                <a:solidFill>
                  <a:schemeClr val="accent3">
                    <a:lumMod val="25000"/>
                  </a:schemeClr>
                </a:solidFill>
                <a:latin typeface="Abadi" panose="020B0604020104020204" pitchFamily="34" charset="0"/>
              </a:rPr>
              <a:t>: A map containing many markers having the same coordination</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err="1">
                <a:latin typeface="Abadi" panose="020B0604020104020204" pitchFamily="34" charset="0"/>
                <a:hlinkClick r:id="rId3"/>
              </a:rPr>
              <a:t>launch_site_location.ipynb</a:t>
            </a:r>
            <a:endParaRPr lang="en-US" sz="22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 use for getting the launch site type as an input, user can select options provided for displaying various graph style according to the option</a:t>
            </a:r>
          </a:p>
          <a:p>
            <a:pPr>
              <a:lnSpc>
                <a:spcPct val="100000"/>
              </a:lnSpc>
              <a:spcBef>
                <a:spcPts val="1400"/>
              </a:spcBef>
            </a:pPr>
            <a:r>
              <a:rPr lang="en-US" sz="2200" dirty="0">
                <a:solidFill>
                  <a:schemeClr val="accent3">
                    <a:lumMod val="25000"/>
                  </a:schemeClr>
                </a:solidFill>
                <a:latin typeface="Abadi" panose="020B0604020104020204" pitchFamily="34" charset="0"/>
              </a:rPr>
              <a:t>Pie chart: Display the proportions of success of all launch site for option “All Sites” and display the proportions between success/fail of each launch site selected</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Display</a:t>
            </a:r>
            <a:r>
              <a:rPr lang="th-TH"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compare between Payload Mass (kg) and class</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latin typeface="Abadi" panose="020B0604020104020204" pitchFamily="34" charset="0"/>
                <a:hlinkClick r:id="rId3"/>
              </a:rPr>
              <a:t>dashboard</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24300" cy="419994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Prepare the data by standardize and split the data into train/test set</a:t>
            </a:r>
          </a:p>
          <a:p>
            <a:pPr>
              <a:lnSpc>
                <a:spcPct val="100000"/>
              </a:lnSpc>
              <a:spcBef>
                <a:spcPts val="1400"/>
              </a:spcBef>
            </a:pPr>
            <a:r>
              <a:rPr lang="en-US" sz="2200" dirty="0">
                <a:solidFill>
                  <a:schemeClr val="accent3">
                    <a:lumMod val="25000"/>
                  </a:schemeClr>
                </a:solidFill>
                <a:latin typeface="Abadi" panose="020B0604020104020204" pitchFamily="34" charset="0"/>
              </a:rPr>
              <a:t>Select a model and set parameter of its</a:t>
            </a:r>
          </a:p>
          <a:p>
            <a:pPr>
              <a:lnSpc>
                <a:spcPct val="100000"/>
              </a:lnSpc>
              <a:spcBef>
                <a:spcPts val="1400"/>
              </a:spcBef>
            </a:pPr>
            <a:r>
              <a:rPr lang="en-US" sz="2200" dirty="0">
                <a:solidFill>
                  <a:schemeClr val="accent3">
                    <a:lumMod val="25000"/>
                  </a:schemeClr>
                </a:solidFill>
                <a:latin typeface="Abadi" panose="020B0604020104020204" pitchFamily="34" charset="0"/>
              </a:rPr>
              <a:t>Start train the model on training data</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accuracy score on test data</a:t>
            </a:r>
          </a:p>
          <a:p>
            <a:pPr>
              <a:lnSpc>
                <a:spcPct val="100000"/>
              </a:lnSpc>
              <a:spcBef>
                <a:spcPts val="1400"/>
              </a:spcBef>
            </a:pPr>
            <a:r>
              <a:rPr lang="en-US" sz="2200" dirty="0">
                <a:solidFill>
                  <a:schemeClr val="accent3">
                    <a:lumMod val="25000"/>
                  </a:schemeClr>
                </a:solidFill>
                <a:latin typeface="Abadi" panose="020B0604020104020204" pitchFamily="34" charset="0"/>
              </a:rPr>
              <a:t>Decide whether need to train more models or not</a:t>
            </a:r>
          </a:p>
          <a:p>
            <a:pPr>
              <a:lnSpc>
                <a:spcPct val="100000"/>
              </a:lnSpc>
              <a:spcBef>
                <a:spcPts val="1400"/>
              </a:spcBef>
            </a:pPr>
            <a:r>
              <a:rPr lang="en-US" sz="2200" dirty="0">
                <a:solidFill>
                  <a:schemeClr val="accent3">
                    <a:lumMod val="25000"/>
                  </a:schemeClr>
                </a:solidFill>
                <a:latin typeface="Abadi" panose="020B0604020104020204" pitchFamily="34" charset="0"/>
              </a:rPr>
              <a:t>Compare result of all models then choose the best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1800" dirty="0" err="1">
                <a:hlinkClick r:id="rId3"/>
              </a:rPr>
              <a:t>SpaceX_Machine_Learning_Prediction.ipynb</a:t>
            </a:r>
            <a:endParaRPr lang="en-US"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9B1B2DFA-DE42-D9BB-0495-29F0CFFCD62C}"/>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6" name="Rectangle: Rounded Corners 5">
            <a:extLst>
              <a:ext uri="{FF2B5EF4-FFF2-40B4-BE49-F238E27FC236}">
                <a16:creationId xmlns:a16="http://schemas.microsoft.com/office/drawing/2014/main" id="{38B96CCA-45B7-3614-5A3B-9C97393BE869}"/>
              </a:ext>
            </a:extLst>
          </p:cNvPr>
          <p:cNvSpPr/>
          <p:nvPr/>
        </p:nvSpPr>
        <p:spPr>
          <a:xfrm>
            <a:off x="6310139" y="2121983"/>
            <a:ext cx="1035698"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7" name="Rectangle 6">
            <a:extLst>
              <a:ext uri="{FF2B5EF4-FFF2-40B4-BE49-F238E27FC236}">
                <a16:creationId xmlns:a16="http://schemas.microsoft.com/office/drawing/2014/main" id="{4FA617D3-0826-E7D0-4A7F-8AC4D9997165}"/>
              </a:ext>
            </a:extLst>
          </p:cNvPr>
          <p:cNvSpPr/>
          <p:nvPr/>
        </p:nvSpPr>
        <p:spPr>
          <a:xfrm>
            <a:off x="9568485" y="2121982"/>
            <a:ext cx="1699530" cy="466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Standardize and train/test split the data</a:t>
            </a:r>
          </a:p>
        </p:txBody>
      </p:sp>
      <p:sp>
        <p:nvSpPr>
          <p:cNvPr id="8" name="Parallelogram 7">
            <a:extLst>
              <a:ext uri="{FF2B5EF4-FFF2-40B4-BE49-F238E27FC236}">
                <a16:creationId xmlns:a16="http://schemas.microsoft.com/office/drawing/2014/main" id="{AC3A3A34-FB8C-2691-1996-8334595C6711}"/>
              </a:ext>
            </a:extLst>
          </p:cNvPr>
          <p:cNvSpPr/>
          <p:nvPr/>
        </p:nvSpPr>
        <p:spPr>
          <a:xfrm>
            <a:off x="7689039" y="2173302"/>
            <a:ext cx="1536244" cy="36389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Load the data</a:t>
            </a:r>
          </a:p>
        </p:txBody>
      </p:sp>
      <p:sp>
        <p:nvSpPr>
          <p:cNvPr id="9" name="Rectangle 8">
            <a:extLst>
              <a:ext uri="{FF2B5EF4-FFF2-40B4-BE49-F238E27FC236}">
                <a16:creationId xmlns:a16="http://schemas.microsoft.com/office/drawing/2014/main" id="{2626D357-91C8-B5DB-E017-8E1626E15F5C}"/>
              </a:ext>
            </a:extLst>
          </p:cNvPr>
          <p:cNvSpPr/>
          <p:nvPr/>
        </p:nvSpPr>
        <p:spPr>
          <a:xfrm>
            <a:off x="7803164" y="3087458"/>
            <a:ext cx="1367614" cy="527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Train the model on training data</a:t>
            </a:r>
          </a:p>
        </p:txBody>
      </p:sp>
      <p:sp>
        <p:nvSpPr>
          <p:cNvPr id="10" name="Parallelogram 9">
            <a:extLst>
              <a:ext uri="{FF2B5EF4-FFF2-40B4-BE49-F238E27FC236}">
                <a16:creationId xmlns:a16="http://schemas.microsoft.com/office/drawing/2014/main" id="{9A3342AE-A911-9F29-858E-363649328005}"/>
              </a:ext>
            </a:extLst>
          </p:cNvPr>
          <p:cNvSpPr/>
          <p:nvPr/>
        </p:nvSpPr>
        <p:spPr>
          <a:xfrm>
            <a:off x="9510328" y="3083854"/>
            <a:ext cx="1802777" cy="52731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Select a model and set parameters</a:t>
            </a:r>
          </a:p>
        </p:txBody>
      </p:sp>
      <p:sp>
        <p:nvSpPr>
          <p:cNvPr id="11" name="Rectangle 10">
            <a:extLst>
              <a:ext uri="{FF2B5EF4-FFF2-40B4-BE49-F238E27FC236}">
                <a16:creationId xmlns:a16="http://schemas.microsoft.com/office/drawing/2014/main" id="{D6FF8898-CBCC-B4EC-6C18-47799401051F}"/>
              </a:ext>
            </a:extLst>
          </p:cNvPr>
          <p:cNvSpPr/>
          <p:nvPr/>
        </p:nvSpPr>
        <p:spPr>
          <a:xfrm>
            <a:off x="6096000" y="3083853"/>
            <a:ext cx="1367614" cy="527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Calculate accuracy score on test data</a:t>
            </a:r>
          </a:p>
        </p:txBody>
      </p:sp>
      <p:sp>
        <p:nvSpPr>
          <p:cNvPr id="12" name="Diamond 11">
            <a:extLst>
              <a:ext uri="{FF2B5EF4-FFF2-40B4-BE49-F238E27FC236}">
                <a16:creationId xmlns:a16="http://schemas.microsoft.com/office/drawing/2014/main" id="{8E698FC5-4455-3D7C-DE03-B74815F662E8}"/>
              </a:ext>
            </a:extLst>
          </p:cNvPr>
          <p:cNvSpPr/>
          <p:nvPr/>
        </p:nvSpPr>
        <p:spPr>
          <a:xfrm>
            <a:off x="5940778" y="3983783"/>
            <a:ext cx="1658157" cy="66394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Build more model?</a:t>
            </a:r>
          </a:p>
        </p:txBody>
      </p:sp>
      <p:sp>
        <p:nvSpPr>
          <p:cNvPr id="13" name="Rectangle 12">
            <a:extLst>
              <a:ext uri="{FF2B5EF4-FFF2-40B4-BE49-F238E27FC236}">
                <a16:creationId xmlns:a16="http://schemas.microsoft.com/office/drawing/2014/main" id="{AE87E2D5-BF17-8B14-4CC0-74CC43647101}"/>
              </a:ext>
            </a:extLst>
          </p:cNvPr>
          <p:cNvSpPr/>
          <p:nvPr/>
        </p:nvSpPr>
        <p:spPr>
          <a:xfrm>
            <a:off x="5971873" y="5105831"/>
            <a:ext cx="1627062" cy="513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Compare the result of each models</a:t>
            </a:r>
          </a:p>
        </p:txBody>
      </p:sp>
      <p:sp>
        <p:nvSpPr>
          <p:cNvPr id="14" name="Rectangle 13">
            <a:extLst>
              <a:ext uri="{FF2B5EF4-FFF2-40B4-BE49-F238E27FC236}">
                <a16:creationId xmlns:a16="http://schemas.microsoft.com/office/drawing/2014/main" id="{DD2299CE-AF8C-CD12-D5F7-0B127470BCA4}"/>
              </a:ext>
            </a:extLst>
          </p:cNvPr>
          <p:cNvSpPr/>
          <p:nvPr/>
        </p:nvSpPr>
        <p:spPr>
          <a:xfrm>
            <a:off x="8153718" y="5124446"/>
            <a:ext cx="1035698" cy="47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Choose the best model</a:t>
            </a:r>
          </a:p>
        </p:txBody>
      </p:sp>
      <p:sp>
        <p:nvSpPr>
          <p:cNvPr id="15" name="Rectangle: Rounded Corners 14">
            <a:extLst>
              <a:ext uri="{FF2B5EF4-FFF2-40B4-BE49-F238E27FC236}">
                <a16:creationId xmlns:a16="http://schemas.microsoft.com/office/drawing/2014/main" id="{F9E1084B-B907-90B1-DA40-6502C4924235}"/>
              </a:ext>
            </a:extLst>
          </p:cNvPr>
          <p:cNvSpPr/>
          <p:nvPr/>
        </p:nvSpPr>
        <p:spPr>
          <a:xfrm>
            <a:off x="9900401" y="5133778"/>
            <a:ext cx="1035698"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cxnSp>
        <p:nvCxnSpPr>
          <p:cNvPr id="17" name="Straight Arrow Connector 16">
            <a:extLst>
              <a:ext uri="{FF2B5EF4-FFF2-40B4-BE49-F238E27FC236}">
                <a16:creationId xmlns:a16="http://schemas.microsoft.com/office/drawing/2014/main" id="{47514A5B-B89A-4C39-F048-7E99B8A44C68}"/>
              </a:ext>
            </a:extLst>
          </p:cNvPr>
          <p:cNvCxnSpPr>
            <a:stCxn id="6" idx="3"/>
            <a:endCxn id="8" idx="5"/>
          </p:cNvCxnSpPr>
          <p:nvPr/>
        </p:nvCxnSpPr>
        <p:spPr>
          <a:xfrm>
            <a:off x="7345837" y="2355249"/>
            <a:ext cx="3886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5D6CB4-589F-2A0A-DC25-D9DB6970E38F}"/>
              </a:ext>
            </a:extLst>
          </p:cNvPr>
          <p:cNvCxnSpPr>
            <a:stCxn id="8" idx="2"/>
            <a:endCxn id="7" idx="1"/>
          </p:cNvCxnSpPr>
          <p:nvPr/>
        </p:nvCxnSpPr>
        <p:spPr>
          <a:xfrm flipV="1">
            <a:off x="9179796" y="2355248"/>
            <a:ext cx="3886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20F877-4D1B-4153-62CE-3225389B7D35}"/>
              </a:ext>
            </a:extLst>
          </p:cNvPr>
          <p:cNvCxnSpPr>
            <a:cxnSpLocks/>
            <a:stCxn id="7" idx="2"/>
            <a:endCxn id="10" idx="0"/>
          </p:cNvCxnSpPr>
          <p:nvPr/>
        </p:nvCxnSpPr>
        <p:spPr>
          <a:xfrm flipH="1">
            <a:off x="10411717" y="2588513"/>
            <a:ext cx="6533" cy="495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E08C50-60B4-E49B-C6DF-2E0EDAAC2425}"/>
              </a:ext>
            </a:extLst>
          </p:cNvPr>
          <p:cNvCxnSpPr>
            <a:cxnSpLocks/>
            <a:stCxn id="10" idx="5"/>
            <a:endCxn id="9" idx="3"/>
          </p:cNvCxnSpPr>
          <p:nvPr/>
        </p:nvCxnSpPr>
        <p:spPr>
          <a:xfrm flipH="1">
            <a:off x="9170778" y="3347511"/>
            <a:ext cx="405464" cy="3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E90442-1EB4-D333-CBEA-192482AE9C4E}"/>
              </a:ext>
            </a:extLst>
          </p:cNvPr>
          <p:cNvCxnSpPr>
            <a:stCxn id="9" idx="1"/>
            <a:endCxn id="11" idx="3"/>
          </p:cNvCxnSpPr>
          <p:nvPr/>
        </p:nvCxnSpPr>
        <p:spPr>
          <a:xfrm flipH="1" flipV="1">
            <a:off x="7463614" y="3347510"/>
            <a:ext cx="339550" cy="3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C39D60B-8636-D905-65E1-919F54687608}"/>
              </a:ext>
            </a:extLst>
          </p:cNvPr>
          <p:cNvCxnSpPr>
            <a:cxnSpLocks/>
            <a:stCxn id="11" idx="2"/>
            <a:endCxn id="12" idx="0"/>
          </p:cNvCxnSpPr>
          <p:nvPr/>
        </p:nvCxnSpPr>
        <p:spPr>
          <a:xfrm flipH="1">
            <a:off x="6769857" y="3611167"/>
            <a:ext cx="9950" cy="372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D9F2C20-DF0C-9BFF-DC1E-7BB6A9D2B00B}"/>
              </a:ext>
            </a:extLst>
          </p:cNvPr>
          <p:cNvCxnSpPr>
            <a:cxnSpLocks/>
            <a:stCxn id="12" idx="3"/>
            <a:endCxn id="10" idx="4"/>
          </p:cNvCxnSpPr>
          <p:nvPr/>
        </p:nvCxnSpPr>
        <p:spPr>
          <a:xfrm flipV="1">
            <a:off x="7598935" y="3611168"/>
            <a:ext cx="2812782" cy="7045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123203E-99C2-207A-27F8-88DA199A03A6}"/>
              </a:ext>
            </a:extLst>
          </p:cNvPr>
          <p:cNvSpPr txBox="1"/>
          <p:nvPr/>
        </p:nvSpPr>
        <p:spPr>
          <a:xfrm>
            <a:off x="8671567" y="3970699"/>
            <a:ext cx="485518" cy="369332"/>
          </a:xfrm>
          <a:prstGeom prst="rect">
            <a:avLst/>
          </a:prstGeom>
          <a:noFill/>
        </p:spPr>
        <p:txBody>
          <a:bodyPr wrap="none" rtlCol="0">
            <a:spAutoFit/>
          </a:bodyPr>
          <a:lstStyle/>
          <a:p>
            <a:r>
              <a:rPr lang="en-US" dirty="0"/>
              <a:t>Yes</a:t>
            </a:r>
          </a:p>
        </p:txBody>
      </p:sp>
      <p:sp>
        <p:nvSpPr>
          <p:cNvPr id="37" name="TextBox 36">
            <a:extLst>
              <a:ext uri="{FF2B5EF4-FFF2-40B4-BE49-F238E27FC236}">
                <a16:creationId xmlns:a16="http://schemas.microsoft.com/office/drawing/2014/main" id="{4E1CD165-B161-90D5-9A15-909E8DFBEC23}"/>
              </a:ext>
            </a:extLst>
          </p:cNvPr>
          <p:cNvSpPr txBox="1"/>
          <p:nvPr/>
        </p:nvSpPr>
        <p:spPr>
          <a:xfrm>
            <a:off x="6798967" y="4647728"/>
            <a:ext cx="455574" cy="369332"/>
          </a:xfrm>
          <a:prstGeom prst="rect">
            <a:avLst/>
          </a:prstGeom>
          <a:noFill/>
        </p:spPr>
        <p:txBody>
          <a:bodyPr wrap="none" rtlCol="0">
            <a:spAutoFit/>
          </a:bodyPr>
          <a:lstStyle/>
          <a:p>
            <a:r>
              <a:rPr lang="en-US" dirty="0"/>
              <a:t>No</a:t>
            </a:r>
          </a:p>
        </p:txBody>
      </p:sp>
      <p:cxnSp>
        <p:nvCxnSpPr>
          <p:cNvPr id="39" name="Straight Arrow Connector 38">
            <a:extLst>
              <a:ext uri="{FF2B5EF4-FFF2-40B4-BE49-F238E27FC236}">
                <a16:creationId xmlns:a16="http://schemas.microsoft.com/office/drawing/2014/main" id="{6243FDF9-5DAF-CBEC-F799-87026DA19C6B}"/>
              </a:ext>
            </a:extLst>
          </p:cNvPr>
          <p:cNvCxnSpPr>
            <a:cxnSpLocks/>
            <a:stCxn id="12" idx="2"/>
            <a:endCxn id="13" idx="0"/>
          </p:cNvCxnSpPr>
          <p:nvPr/>
        </p:nvCxnSpPr>
        <p:spPr>
          <a:xfrm>
            <a:off x="6769857" y="4647728"/>
            <a:ext cx="15547" cy="458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1ED19C0-6771-7E23-25EB-BA2B10682F1F}"/>
              </a:ext>
            </a:extLst>
          </p:cNvPr>
          <p:cNvCxnSpPr>
            <a:stCxn id="13" idx="3"/>
            <a:endCxn id="14" idx="1"/>
          </p:cNvCxnSpPr>
          <p:nvPr/>
        </p:nvCxnSpPr>
        <p:spPr>
          <a:xfrm>
            <a:off x="7598935" y="5362378"/>
            <a:ext cx="5547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B20DE50-C345-BA6B-5FB8-4D909FA5CB9D}"/>
              </a:ext>
            </a:extLst>
          </p:cNvPr>
          <p:cNvCxnSpPr>
            <a:stCxn id="14" idx="3"/>
            <a:endCxn id="15" idx="1"/>
          </p:cNvCxnSpPr>
          <p:nvPr/>
        </p:nvCxnSpPr>
        <p:spPr>
          <a:xfrm>
            <a:off x="9189416" y="5362378"/>
            <a:ext cx="710985" cy="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55C5C74-16DD-D29C-7859-94D6995D2906}"/>
              </a:ext>
            </a:extLst>
          </p:cNvPr>
          <p:cNvPicPr>
            <a:picLocks noChangeAspect="1"/>
          </p:cNvPicPr>
          <p:nvPr/>
        </p:nvPicPr>
        <p:blipFill rotWithShape="1">
          <a:blip r:embed="rId3"/>
          <a:srcRect l="1072"/>
          <a:stretch/>
        </p:blipFill>
        <p:spPr>
          <a:xfrm>
            <a:off x="105747" y="2265230"/>
            <a:ext cx="11980506" cy="2327540"/>
          </a:xfrm>
          <a:prstGeom prst="rect">
            <a:avLst/>
          </a:prstGeom>
        </p:spPr>
      </p:pic>
      <p:sp>
        <p:nvSpPr>
          <p:cNvPr id="7" name="Content Placeholder 2">
            <a:extLst>
              <a:ext uri="{FF2B5EF4-FFF2-40B4-BE49-F238E27FC236}">
                <a16:creationId xmlns:a16="http://schemas.microsoft.com/office/drawing/2014/main" id="{E1B85479-5618-3541-5EC9-E493612C8300}"/>
              </a:ext>
            </a:extLst>
          </p:cNvPr>
          <p:cNvSpPr txBox="1">
            <a:spLocks/>
          </p:cNvSpPr>
          <p:nvPr/>
        </p:nvSpPr>
        <p:spPr>
          <a:xfrm>
            <a:off x="927170" y="5061461"/>
            <a:ext cx="10337659" cy="9641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The CCAFS SLC 40 has no Flight number from around 25 to 40. </a:t>
            </a:r>
          </a:p>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The KSC-LC 39A has no Flight number from 0 to around 20.</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5061461"/>
            <a:ext cx="10613336" cy="964112"/>
          </a:xfrm>
          <a:prstGeom prst="rect">
            <a:avLst/>
          </a:prstGeom>
        </p:spPr>
        <p:txBody>
          <a:bodyPr>
            <a:normAutofit/>
          </a:bodyPr>
          <a:lstStyle/>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The VAFB-SLC is no rockets launched for heavy payload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4D112D1-0055-EAA0-8872-CC7A96774D78}"/>
              </a:ext>
            </a:extLst>
          </p:cNvPr>
          <p:cNvPicPr>
            <a:picLocks noChangeAspect="1"/>
          </p:cNvPicPr>
          <p:nvPr/>
        </p:nvPicPr>
        <p:blipFill>
          <a:blip r:embed="rId3"/>
          <a:stretch>
            <a:fillRect/>
          </a:stretch>
        </p:blipFill>
        <p:spPr>
          <a:xfrm>
            <a:off x="213048" y="2251749"/>
            <a:ext cx="11765903" cy="235886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92A99FC-756E-B1E3-263F-5D1E1EA3EDDD}"/>
              </a:ext>
            </a:extLst>
          </p:cNvPr>
          <p:cNvPicPr>
            <a:picLocks noChangeAspect="1"/>
          </p:cNvPicPr>
          <p:nvPr/>
        </p:nvPicPr>
        <p:blipFill>
          <a:blip r:embed="rId3"/>
          <a:stretch>
            <a:fillRect/>
          </a:stretch>
        </p:blipFill>
        <p:spPr>
          <a:xfrm>
            <a:off x="180391" y="2187956"/>
            <a:ext cx="11831217" cy="2471867"/>
          </a:xfrm>
          <a:prstGeom prst="rect">
            <a:avLst/>
          </a:prstGeom>
        </p:spPr>
      </p:pic>
      <p:sp>
        <p:nvSpPr>
          <p:cNvPr id="7" name="Content Placeholder 2">
            <a:extLst>
              <a:ext uri="{FF2B5EF4-FFF2-40B4-BE49-F238E27FC236}">
                <a16:creationId xmlns:a16="http://schemas.microsoft.com/office/drawing/2014/main" id="{85666450-F12A-E865-552E-0D79C11C1BED}"/>
              </a:ext>
            </a:extLst>
          </p:cNvPr>
          <p:cNvSpPr txBox="1">
            <a:spLocks/>
          </p:cNvSpPr>
          <p:nvPr/>
        </p:nvSpPr>
        <p:spPr>
          <a:xfrm>
            <a:off x="947952" y="5061461"/>
            <a:ext cx="10296095" cy="9641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The SO Orbit type has 0 success rate.</a:t>
            </a:r>
          </a:p>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The ES-L1, GEO, HEO, and SSO have highest success rate.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27364CC-337E-C762-A62D-F5E50C7A9D55}"/>
              </a:ext>
            </a:extLst>
          </p:cNvPr>
          <p:cNvPicPr>
            <a:picLocks noChangeAspect="1"/>
          </p:cNvPicPr>
          <p:nvPr/>
        </p:nvPicPr>
        <p:blipFill>
          <a:blip r:embed="rId3"/>
          <a:stretch>
            <a:fillRect/>
          </a:stretch>
        </p:blipFill>
        <p:spPr>
          <a:xfrm>
            <a:off x="171061" y="2198180"/>
            <a:ext cx="11849878" cy="2461640"/>
          </a:xfrm>
          <a:prstGeom prst="rect">
            <a:avLst/>
          </a:prstGeom>
        </p:spPr>
      </p:pic>
      <p:sp>
        <p:nvSpPr>
          <p:cNvPr id="7" name="Content Placeholder 2">
            <a:extLst>
              <a:ext uri="{FF2B5EF4-FFF2-40B4-BE49-F238E27FC236}">
                <a16:creationId xmlns:a16="http://schemas.microsoft.com/office/drawing/2014/main" id="{B17E300B-7CD2-F36D-86AA-A24C7C19FED8}"/>
              </a:ext>
            </a:extLst>
          </p:cNvPr>
          <p:cNvSpPr txBox="1">
            <a:spLocks/>
          </p:cNvSpPr>
          <p:nvPr/>
        </p:nvSpPr>
        <p:spPr>
          <a:xfrm>
            <a:off x="947952" y="5061461"/>
            <a:ext cx="10296095" cy="9641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The LEO orbit the Success appears related to the number of flights.</a:t>
            </a:r>
          </a:p>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26F965D-A82B-63C2-8791-99C2F51AE8F4}"/>
              </a:ext>
            </a:extLst>
          </p:cNvPr>
          <p:cNvPicPr>
            <a:picLocks noChangeAspect="1"/>
          </p:cNvPicPr>
          <p:nvPr/>
        </p:nvPicPr>
        <p:blipFill>
          <a:blip r:embed="rId3"/>
          <a:stretch>
            <a:fillRect/>
          </a:stretch>
        </p:blipFill>
        <p:spPr>
          <a:xfrm>
            <a:off x="150410" y="2203714"/>
            <a:ext cx="11891180" cy="2450572"/>
          </a:xfrm>
          <a:prstGeom prst="rect">
            <a:avLst/>
          </a:prstGeom>
        </p:spPr>
      </p:pic>
      <p:sp>
        <p:nvSpPr>
          <p:cNvPr id="7" name="Content Placeholder 2">
            <a:extLst>
              <a:ext uri="{FF2B5EF4-FFF2-40B4-BE49-F238E27FC236}">
                <a16:creationId xmlns:a16="http://schemas.microsoft.com/office/drawing/2014/main" id="{1A880A49-7B76-FFEB-8FD7-93565EA192AD}"/>
              </a:ext>
            </a:extLst>
          </p:cNvPr>
          <p:cNvSpPr txBox="1">
            <a:spLocks/>
          </p:cNvSpPr>
          <p:nvPr/>
        </p:nvSpPr>
        <p:spPr>
          <a:xfrm>
            <a:off x="947952" y="5061461"/>
            <a:ext cx="10296095" cy="96411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With heavy payloads the successful landing or positive landing rate are more for LEO and ISS.</a:t>
            </a:r>
          </a:p>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GTO we cannot distinguish this well as both positive landing rate and negative landing(unsuccessful mission).</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6AA7B92-BADD-3D70-66B5-507EB3DA9AE7}"/>
              </a:ext>
            </a:extLst>
          </p:cNvPr>
          <p:cNvPicPr>
            <a:picLocks noChangeAspect="1"/>
          </p:cNvPicPr>
          <p:nvPr/>
        </p:nvPicPr>
        <p:blipFill>
          <a:blip r:embed="rId3"/>
          <a:stretch>
            <a:fillRect/>
          </a:stretch>
        </p:blipFill>
        <p:spPr>
          <a:xfrm>
            <a:off x="180468" y="2201388"/>
            <a:ext cx="11831063" cy="2455224"/>
          </a:xfrm>
          <a:prstGeom prst="rect">
            <a:avLst/>
          </a:prstGeom>
        </p:spPr>
      </p:pic>
      <p:sp>
        <p:nvSpPr>
          <p:cNvPr id="7" name="Content Placeholder 2">
            <a:extLst>
              <a:ext uri="{FF2B5EF4-FFF2-40B4-BE49-F238E27FC236}">
                <a16:creationId xmlns:a16="http://schemas.microsoft.com/office/drawing/2014/main" id="{C93C11A9-8BF9-08D5-5E47-E6FFDE4EC596}"/>
              </a:ext>
            </a:extLst>
          </p:cNvPr>
          <p:cNvSpPr txBox="1">
            <a:spLocks/>
          </p:cNvSpPr>
          <p:nvPr/>
        </p:nvSpPr>
        <p:spPr>
          <a:xfrm>
            <a:off x="947952" y="5061461"/>
            <a:ext cx="10296095" cy="9641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3216" y="1825625"/>
            <a:ext cx="6312395" cy="250377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4 distinct Launch Site name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273080E-5C04-ECF4-1C60-130A18143238}"/>
              </a:ext>
            </a:extLst>
          </p:cNvPr>
          <p:cNvPicPr>
            <a:picLocks noChangeAspect="1"/>
          </p:cNvPicPr>
          <p:nvPr/>
        </p:nvPicPr>
        <p:blipFill>
          <a:blip r:embed="rId3"/>
          <a:stretch>
            <a:fillRect/>
          </a:stretch>
        </p:blipFill>
        <p:spPr>
          <a:xfrm>
            <a:off x="1676401" y="1825625"/>
            <a:ext cx="1995708" cy="3823549"/>
          </a:xfrm>
          <a:prstGeom prst="roundRect">
            <a:avLst>
              <a:gd name="adj" fmla="val 9186"/>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D6C4793-206F-C256-D927-F22EFB40CD79}"/>
              </a:ext>
            </a:extLst>
          </p:cNvPr>
          <p:cNvPicPr>
            <a:picLocks noChangeAspect="1"/>
          </p:cNvPicPr>
          <p:nvPr/>
        </p:nvPicPr>
        <p:blipFill>
          <a:blip r:embed="rId3"/>
          <a:stretch>
            <a:fillRect/>
          </a:stretch>
        </p:blipFill>
        <p:spPr>
          <a:xfrm>
            <a:off x="1166002" y="1852809"/>
            <a:ext cx="9859996" cy="2820646"/>
          </a:xfrm>
          <a:prstGeom prst="roundRect">
            <a:avLst>
              <a:gd name="adj" fmla="val 3435"/>
            </a:avLst>
          </a:prstGeom>
        </p:spPr>
      </p:pic>
      <p:sp>
        <p:nvSpPr>
          <p:cNvPr id="7" name="Content Placeholder 4">
            <a:extLst>
              <a:ext uri="{FF2B5EF4-FFF2-40B4-BE49-F238E27FC236}">
                <a16:creationId xmlns:a16="http://schemas.microsoft.com/office/drawing/2014/main" id="{329A0C37-B267-52B9-2C7C-D2FA40665117}"/>
              </a:ext>
            </a:extLst>
          </p:cNvPr>
          <p:cNvSpPr txBox="1">
            <a:spLocks/>
          </p:cNvSpPr>
          <p:nvPr/>
        </p:nvSpPr>
        <p:spPr>
          <a:xfrm>
            <a:off x="1500742" y="5005191"/>
            <a:ext cx="9190516" cy="9384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Launch Site name which begin with ‘CCA’ is CCAFS LC-40</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B4A230A-F4B1-AC75-CE37-DD359CCB0399}"/>
              </a:ext>
            </a:extLst>
          </p:cNvPr>
          <p:cNvPicPr>
            <a:picLocks noChangeAspect="1"/>
          </p:cNvPicPr>
          <p:nvPr/>
        </p:nvPicPr>
        <p:blipFill>
          <a:blip r:embed="rId3"/>
          <a:stretch>
            <a:fillRect/>
          </a:stretch>
        </p:blipFill>
        <p:spPr>
          <a:xfrm>
            <a:off x="3961250" y="3405145"/>
            <a:ext cx="4269499" cy="1484158"/>
          </a:xfrm>
          <a:prstGeom prst="rect">
            <a:avLst/>
          </a:prstGeom>
        </p:spPr>
      </p:pic>
      <p:sp>
        <p:nvSpPr>
          <p:cNvPr id="7" name="Content Placeholder 4">
            <a:extLst>
              <a:ext uri="{FF2B5EF4-FFF2-40B4-BE49-F238E27FC236}">
                <a16:creationId xmlns:a16="http://schemas.microsoft.com/office/drawing/2014/main" id="{8824F0B7-8EBE-397E-AA76-D9E2BA2487B7}"/>
              </a:ext>
            </a:extLst>
          </p:cNvPr>
          <p:cNvSpPr txBox="1">
            <a:spLocks/>
          </p:cNvSpPr>
          <p:nvPr/>
        </p:nvSpPr>
        <p:spPr>
          <a:xfrm>
            <a:off x="770011" y="1968697"/>
            <a:ext cx="10515599" cy="905196"/>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400" dirty="0">
                <a:solidFill>
                  <a:schemeClr val="accent3">
                    <a:lumMod val="25000"/>
                  </a:schemeClr>
                </a:solidFill>
                <a:latin typeface="Abadi" panose="020B0604020104020204" pitchFamily="34" charset="0"/>
              </a:rPr>
              <a:t>Total payload mass carried by boosters launched by NASA (CRS) is</a:t>
            </a:r>
            <a:r>
              <a:rPr lang="en-US" sz="2400" b="1" dirty="0">
                <a:solidFill>
                  <a:schemeClr val="accent3">
                    <a:lumMod val="25000"/>
                  </a:schemeClr>
                </a:solidFill>
                <a:latin typeface="Abadi" panose="020B0604020104020204" pitchFamily="34" charset="0"/>
              </a:rPr>
              <a:t> </a:t>
            </a:r>
            <a:r>
              <a:rPr lang="en-US" sz="5600" b="1" dirty="0">
                <a:solidFill>
                  <a:schemeClr val="accent3">
                    <a:lumMod val="25000"/>
                  </a:schemeClr>
                </a:solidFill>
                <a:latin typeface="Abadi" panose="020B0604020104020204" pitchFamily="34" charset="0"/>
              </a:rPr>
              <a:t>45596 KG</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5EB9FCF-2256-C992-6BDB-3DDA4872B99C}"/>
              </a:ext>
            </a:extLst>
          </p:cNvPr>
          <p:cNvPicPr>
            <a:picLocks noChangeAspect="1"/>
          </p:cNvPicPr>
          <p:nvPr/>
        </p:nvPicPr>
        <p:blipFill>
          <a:blip r:embed="rId3"/>
          <a:stretch>
            <a:fillRect/>
          </a:stretch>
        </p:blipFill>
        <p:spPr>
          <a:xfrm>
            <a:off x="4228036" y="3806421"/>
            <a:ext cx="3735927" cy="1221010"/>
          </a:xfrm>
          <a:prstGeom prst="rect">
            <a:avLst/>
          </a:prstGeom>
        </p:spPr>
      </p:pic>
      <p:sp>
        <p:nvSpPr>
          <p:cNvPr id="11" name="Content Placeholder 4">
            <a:extLst>
              <a:ext uri="{FF2B5EF4-FFF2-40B4-BE49-F238E27FC236}">
                <a16:creationId xmlns:a16="http://schemas.microsoft.com/office/drawing/2014/main" id="{71453F8C-E9CD-F48A-E498-2D9CDCC4509F}"/>
              </a:ext>
            </a:extLst>
          </p:cNvPr>
          <p:cNvSpPr txBox="1">
            <a:spLocks/>
          </p:cNvSpPr>
          <p:nvPr/>
        </p:nvSpPr>
        <p:spPr>
          <a:xfrm>
            <a:off x="770011" y="2109888"/>
            <a:ext cx="10515600" cy="12848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dirty="0">
                <a:solidFill>
                  <a:schemeClr val="accent3">
                    <a:lumMod val="25000"/>
                  </a:schemeClr>
                </a:solidFill>
                <a:latin typeface="Abadi" panose="020B0604020104020204" pitchFamily="34" charset="0"/>
              </a:rPr>
              <a:t>Average payload mass carried by booster version F9 v1.1 is </a:t>
            </a:r>
            <a:r>
              <a:rPr lang="en-US" sz="4800" b="1" dirty="0">
                <a:solidFill>
                  <a:schemeClr val="accent3">
                    <a:lumMod val="25000"/>
                  </a:schemeClr>
                </a:solidFill>
                <a:latin typeface="Abadi" panose="020B0604020104020204" pitchFamily="34" charset="0"/>
              </a:rPr>
              <a:t>2928.4 KG</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81625"/>
            <a:ext cx="10515600" cy="799023"/>
          </a:xfrm>
          <a:prstGeom prst="rect">
            <a:avLst/>
          </a:prstGeom>
        </p:spPr>
        <p:txBody>
          <a:bodyPr lIns="91440" tIns="45720" rIns="91440" bIns="45720" anchor="t">
            <a:normAutofit fontScale="85000" lnSpcReduction="10000"/>
          </a:bodyPr>
          <a:lstStyle/>
          <a:p>
            <a:pPr marL="0" indent="0" algn="ctr">
              <a:lnSpc>
                <a:spcPct val="100000"/>
              </a:lnSpc>
              <a:spcBef>
                <a:spcPts val="1400"/>
              </a:spcBef>
              <a:buNone/>
            </a:pPr>
            <a:r>
              <a:rPr lang="en-US" sz="2000" dirty="0">
                <a:solidFill>
                  <a:schemeClr val="accent3">
                    <a:lumMod val="25000"/>
                  </a:schemeClr>
                </a:solidFill>
                <a:latin typeface="Abadi"/>
              </a:rPr>
              <a:t>The dates of the first successful landing outcome on ground pad</a:t>
            </a:r>
            <a:r>
              <a:rPr lang="en-US" sz="2000" dirty="0">
                <a:solidFill>
                  <a:schemeClr val="accent3">
                    <a:lumMod val="25000"/>
                  </a:schemeClr>
                </a:solidFill>
              </a:rPr>
              <a:t> is </a:t>
            </a:r>
            <a:r>
              <a:rPr lang="en-US" sz="4800" b="1" dirty="0">
                <a:solidFill>
                  <a:schemeClr val="accent3">
                    <a:lumMod val="25000"/>
                  </a:schemeClr>
                </a:solidFill>
              </a:rPr>
              <a:t>August 1, 2018</a:t>
            </a:r>
            <a:endParaRPr lang="en-US" sz="48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CE5DA26-BD7E-35DA-41F0-514A66BB4A28}"/>
              </a:ext>
            </a:extLst>
          </p:cNvPr>
          <p:cNvPicPr>
            <a:picLocks noChangeAspect="1"/>
          </p:cNvPicPr>
          <p:nvPr/>
        </p:nvPicPr>
        <p:blipFill>
          <a:blip r:embed="rId3"/>
          <a:stretch>
            <a:fillRect/>
          </a:stretch>
        </p:blipFill>
        <p:spPr>
          <a:xfrm>
            <a:off x="5014968" y="3429000"/>
            <a:ext cx="2162063" cy="159804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37313" y="2776449"/>
            <a:ext cx="6648297" cy="1305101"/>
          </a:xfrm>
          <a:prstGeom prst="rect">
            <a:avLst/>
          </a:prstGeom>
        </p:spPr>
        <p:txBody>
          <a:bodyPr lIns="91440" tIns="45720" rIns="91440" bIns="45720" anchor="t">
            <a:normAutofit/>
          </a:bodyPr>
          <a:lstStyle/>
          <a:p>
            <a:pPr marL="0" indent="0" algn="thaiDist">
              <a:lnSpc>
                <a:spcPct val="100000"/>
              </a:lnSpc>
              <a:spcBef>
                <a:spcPts val="1400"/>
              </a:spcBef>
              <a:buNone/>
            </a:pPr>
            <a:r>
              <a:rPr lang="en-US" sz="2200" dirty="0">
                <a:solidFill>
                  <a:schemeClr val="accent3">
                    <a:lumMod val="25000"/>
                  </a:schemeClr>
                </a:solidFill>
                <a:latin typeface="Abadi"/>
              </a:rPr>
              <a:t>There are 4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742FF79-515B-55C1-4F4A-3B725CBE8643}"/>
              </a:ext>
            </a:extLst>
          </p:cNvPr>
          <p:cNvPicPr>
            <a:picLocks noChangeAspect="1"/>
          </p:cNvPicPr>
          <p:nvPr/>
        </p:nvPicPr>
        <p:blipFill>
          <a:blip r:embed="rId3"/>
          <a:stretch>
            <a:fillRect/>
          </a:stretch>
        </p:blipFill>
        <p:spPr>
          <a:xfrm>
            <a:off x="1398070" y="2123899"/>
            <a:ext cx="2222207" cy="2985558"/>
          </a:xfrm>
          <a:prstGeom prst="roundRect">
            <a:avLst>
              <a:gd name="adj" fmla="val 7849"/>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515600" cy="354275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thaiDist">
              <a:lnSpc>
                <a:spcPct val="100000"/>
              </a:lnSpc>
              <a:spcBef>
                <a:spcPts val="1400"/>
              </a:spcBef>
              <a:buNone/>
            </a:pPr>
            <a:r>
              <a:rPr lang="en-US" sz="2200" dirty="0">
                <a:solidFill>
                  <a:schemeClr val="accent3">
                    <a:lumMod val="25000"/>
                  </a:schemeClr>
                </a:solidFill>
                <a:latin typeface="Abadi" panose="020B0604020104020204" pitchFamily="34" charset="0"/>
              </a:rPr>
              <a:t>The methodologies begin with collecting the Falcon 9 from 2 sources: SpaceX API data and Wiki page by scraping. Data wrangling was applied to the data by dealing with missing values. Perform exploratory data using many tools including SQL, visualize with graphs, made interactive visual analytics in map using Folium and create dashboard by Dash. Finally, training various machine learning models to predict Falcon 9 rocket landing success or not</a:t>
            </a:r>
          </a:p>
          <a:p>
            <a:pPr marL="0" indent="0" algn="thaiDist">
              <a:lnSpc>
                <a:spcPct val="100000"/>
              </a:lnSpc>
              <a:spcBef>
                <a:spcPts val="1400"/>
              </a:spcBef>
              <a:buNone/>
            </a:pPr>
            <a:r>
              <a:rPr lang="en-US" sz="2200" dirty="0">
                <a:solidFill>
                  <a:schemeClr val="accent3">
                    <a:lumMod val="25000"/>
                  </a:schemeClr>
                </a:solidFill>
                <a:latin typeface="Abadi" panose="020B0604020104020204" pitchFamily="34" charset="0"/>
              </a:rPr>
              <a:t>According to the results of 4 models including Logistic regression, Support vector machine, Decision tree, and K-nearest neighbor. Decision tree gave the best performance</a:t>
            </a:r>
            <a:r>
              <a:rPr lang="th-TH"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on accuracy 90.35%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08779" y="3427412"/>
            <a:ext cx="4963885" cy="10202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is 100 and failure mission outcomes is 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7329CFB-7139-E597-DA2B-0693FDB29C05}"/>
              </a:ext>
            </a:extLst>
          </p:cNvPr>
          <p:cNvPicPr>
            <a:picLocks noChangeAspect="1"/>
          </p:cNvPicPr>
          <p:nvPr/>
        </p:nvPicPr>
        <p:blipFill>
          <a:blip r:embed="rId3"/>
          <a:stretch>
            <a:fillRect/>
          </a:stretch>
        </p:blipFill>
        <p:spPr>
          <a:xfrm>
            <a:off x="1219336" y="2481279"/>
            <a:ext cx="4010734" cy="2915654"/>
          </a:xfrm>
          <a:prstGeom prst="roundRect">
            <a:avLst>
              <a:gd name="adj" fmla="val 5146"/>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35286" y="2956216"/>
            <a:ext cx="5943600" cy="94556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are 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31BFF03-C01A-8AB4-B990-606EA2EC29F7}"/>
              </a:ext>
            </a:extLst>
          </p:cNvPr>
          <p:cNvPicPr>
            <a:picLocks noChangeAspect="1"/>
          </p:cNvPicPr>
          <p:nvPr/>
        </p:nvPicPr>
        <p:blipFill>
          <a:blip r:embed="rId3"/>
          <a:stretch>
            <a:fillRect/>
          </a:stretch>
        </p:blipFill>
        <p:spPr>
          <a:xfrm>
            <a:off x="2226907" y="1483567"/>
            <a:ext cx="1449354" cy="502814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05760" y="1961101"/>
            <a:ext cx="8980480" cy="106369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There are list the failed Landing 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0BE8496-7D1F-6930-4BFE-BE32F19A9748}"/>
              </a:ext>
            </a:extLst>
          </p:cNvPr>
          <p:cNvPicPr>
            <a:picLocks noChangeAspect="1"/>
          </p:cNvPicPr>
          <p:nvPr/>
        </p:nvPicPr>
        <p:blipFill>
          <a:blip r:embed="rId3"/>
          <a:stretch>
            <a:fillRect/>
          </a:stretch>
        </p:blipFill>
        <p:spPr>
          <a:xfrm>
            <a:off x="2447663" y="3751734"/>
            <a:ext cx="7296674" cy="1546895"/>
          </a:xfrm>
          <a:prstGeom prst="roundRect">
            <a:avLst>
              <a:gd name="adj" fmla="val 5206"/>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96595" y="2071565"/>
            <a:ext cx="5589016" cy="2960979"/>
          </a:xfrm>
          <a:prstGeom prst="rect">
            <a:avLst/>
          </a:prstGeom>
        </p:spPr>
        <p:txBody>
          <a:bodyPr lIns="91440" tIns="45720" rIns="91440" bIns="45720" anchor="t"/>
          <a:lstStyle/>
          <a:p>
            <a:pPr marL="0" indent="0" algn="thaiDist">
              <a:lnSpc>
                <a:spcPct val="100000"/>
              </a:lnSpc>
              <a:spcBef>
                <a:spcPts val="1400"/>
              </a:spcBef>
              <a:buNone/>
            </a:pPr>
            <a:r>
              <a:rPr lang="en-US" sz="2200" dirty="0">
                <a:solidFill>
                  <a:schemeClr val="accent3">
                    <a:lumMod val="25000"/>
                  </a:schemeClr>
                </a:solidFill>
                <a:latin typeface="Abadi"/>
              </a:rPr>
              <a:t>There are the Success Landing Outcomes that ranked by count in descending between the date 2010-06-04 and 2017-03-20</a:t>
            </a:r>
          </a:p>
          <a:p>
            <a:pPr lvl="1">
              <a:lnSpc>
                <a:spcPct val="100000"/>
              </a:lnSpc>
              <a:spcBef>
                <a:spcPts val="1400"/>
              </a:spcBef>
            </a:pPr>
            <a:r>
              <a:rPr lang="en-US" sz="1800" dirty="0">
                <a:solidFill>
                  <a:schemeClr val="accent3">
                    <a:lumMod val="25000"/>
                  </a:schemeClr>
                </a:solidFill>
                <a:latin typeface="Abadi"/>
              </a:rPr>
              <a:t>Success (ground pad) is 7</a:t>
            </a:r>
          </a:p>
          <a:p>
            <a:pPr lvl="1">
              <a:lnSpc>
                <a:spcPct val="100000"/>
              </a:lnSpc>
              <a:spcBef>
                <a:spcPts val="1400"/>
              </a:spcBef>
            </a:pPr>
            <a:r>
              <a:rPr lang="en-US" sz="1800" dirty="0">
                <a:solidFill>
                  <a:schemeClr val="accent3">
                    <a:lumMod val="25000"/>
                  </a:schemeClr>
                </a:solidFill>
                <a:latin typeface="Abadi"/>
              </a:rPr>
              <a:t>Success (drone ship) is 8</a:t>
            </a:r>
          </a:p>
          <a:p>
            <a:pPr lvl="1">
              <a:lnSpc>
                <a:spcPct val="100000"/>
              </a:lnSpc>
              <a:spcBef>
                <a:spcPts val="1400"/>
              </a:spcBef>
            </a:pPr>
            <a:r>
              <a:rPr lang="en-US" sz="1800" dirty="0">
                <a:solidFill>
                  <a:schemeClr val="accent3">
                    <a:lumMod val="25000"/>
                  </a:schemeClr>
                </a:solidFill>
                <a:latin typeface="Abadi"/>
              </a:rPr>
              <a:t>Success is 20</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8059A5C-9F21-718B-14C4-DE47DE493362}"/>
              </a:ext>
            </a:extLst>
          </p:cNvPr>
          <p:cNvPicPr>
            <a:picLocks noChangeAspect="1"/>
          </p:cNvPicPr>
          <p:nvPr/>
        </p:nvPicPr>
        <p:blipFill>
          <a:blip r:embed="rId3"/>
          <a:stretch>
            <a:fillRect/>
          </a:stretch>
        </p:blipFill>
        <p:spPr>
          <a:xfrm>
            <a:off x="1029359" y="2532779"/>
            <a:ext cx="4419720" cy="1792441"/>
          </a:xfrm>
          <a:prstGeom prst="roundRect">
            <a:avLst>
              <a:gd name="adj" fmla="val 8338"/>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A43E0-2FDD-8566-ED20-DEEFE8F6E54F}"/>
              </a:ext>
            </a:extLst>
          </p:cNvPr>
          <p:cNvPicPr>
            <a:picLocks noChangeAspect="1"/>
          </p:cNvPicPr>
          <p:nvPr/>
        </p:nvPicPr>
        <p:blipFill>
          <a:blip r:embed="rId3"/>
          <a:stretch>
            <a:fillRect/>
          </a:stretch>
        </p:blipFill>
        <p:spPr>
          <a:xfrm>
            <a:off x="1224131" y="1390261"/>
            <a:ext cx="9743738" cy="492908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sp>
        <p:nvSpPr>
          <p:cNvPr id="7" name="Rectangle: Rounded Corners 6">
            <a:extLst>
              <a:ext uri="{FF2B5EF4-FFF2-40B4-BE49-F238E27FC236}">
                <a16:creationId xmlns:a16="http://schemas.microsoft.com/office/drawing/2014/main" id="{22F86F54-42D3-0BAC-2D69-DC93C9172DB5}"/>
              </a:ext>
            </a:extLst>
          </p:cNvPr>
          <p:cNvSpPr/>
          <p:nvPr/>
        </p:nvSpPr>
        <p:spPr>
          <a:xfrm>
            <a:off x="6232770" y="1479926"/>
            <a:ext cx="4622457" cy="1949074"/>
          </a:xfrm>
          <a:prstGeom prst="roundRect">
            <a:avLst>
              <a:gd name="adj" fmla="val 435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Abadi" panose="020B0604020104020204" pitchFamily="34" charset="0"/>
              </a:rPr>
              <a:t>There are 3 launch sites on Florida</a:t>
            </a:r>
          </a:p>
          <a:p>
            <a:r>
              <a:rPr lang="en-US" sz="1400" dirty="0">
                <a:latin typeface="Abadi" panose="020B0604020104020204" pitchFamily="34" charset="0"/>
              </a:rPr>
              <a:t>   CCAFS LC-40 	[28.562302, -80577356]</a:t>
            </a:r>
          </a:p>
          <a:p>
            <a:r>
              <a:rPr lang="en-US" sz="1400" dirty="0">
                <a:latin typeface="Abadi" panose="020B0604020104020204" pitchFamily="34" charset="0"/>
              </a:rPr>
              <a:t>   CCAFS SLC-40 	[28.563197, -80.576820]</a:t>
            </a:r>
          </a:p>
          <a:p>
            <a:r>
              <a:rPr lang="en-US" sz="1400" dirty="0">
                <a:latin typeface="Abadi" panose="020B0604020104020204" pitchFamily="34" charset="0"/>
              </a:rPr>
              <a:t>   KSC LC-39A	[28.573255, -80.646895]</a:t>
            </a:r>
          </a:p>
          <a:p>
            <a:r>
              <a:rPr lang="en-US" sz="1400" dirty="0">
                <a:latin typeface="Abadi" panose="020B0604020104020204" pitchFamily="34" charset="0"/>
              </a:rPr>
              <a:t>There is a launch site on California</a:t>
            </a:r>
          </a:p>
          <a:p>
            <a:r>
              <a:rPr lang="en-US" sz="1400" dirty="0">
                <a:latin typeface="Abadi" panose="020B0604020104020204" pitchFamily="34" charset="0"/>
              </a:rPr>
              <a:t>   VAFB SLC-4E	[34.632834, -120.610745]</a:t>
            </a:r>
          </a:p>
          <a:p>
            <a:endParaRPr lang="en-US" sz="1400" dirty="0">
              <a:latin typeface="Abadi" panose="020B0604020104020204" pitchFamily="34" charset="0"/>
            </a:endParaRPr>
          </a:p>
          <a:p>
            <a:r>
              <a:rPr lang="en-US" sz="1400" dirty="0">
                <a:latin typeface="Abadi" panose="020B0604020104020204" pitchFamily="34" charset="0"/>
              </a:rPr>
              <a:t> All launch sites in very close proximity to the coast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success/failed launches for each site</a:t>
            </a:r>
          </a:p>
        </p:txBody>
      </p:sp>
      <p:pic>
        <p:nvPicPr>
          <p:cNvPr id="4" name="Picture 3">
            <a:extLst>
              <a:ext uri="{FF2B5EF4-FFF2-40B4-BE49-F238E27FC236}">
                <a16:creationId xmlns:a16="http://schemas.microsoft.com/office/drawing/2014/main" id="{26065726-FDA2-6F3F-D0CF-EC27EE86B8E0}"/>
              </a:ext>
            </a:extLst>
          </p:cNvPr>
          <p:cNvPicPr>
            <a:picLocks noChangeAspect="1"/>
          </p:cNvPicPr>
          <p:nvPr/>
        </p:nvPicPr>
        <p:blipFill>
          <a:blip r:embed="rId3"/>
          <a:stretch>
            <a:fillRect/>
          </a:stretch>
        </p:blipFill>
        <p:spPr>
          <a:xfrm>
            <a:off x="1210711" y="1408922"/>
            <a:ext cx="9770578" cy="4910428"/>
          </a:xfrm>
          <a:prstGeom prst="rect">
            <a:avLst/>
          </a:prstGeom>
        </p:spPr>
      </p:pic>
      <p:pic>
        <p:nvPicPr>
          <p:cNvPr id="13" name="Picture 12">
            <a:extLst>
              <a:ext uri="{FF2B5EF4-FFF2-40B4-BE49-F238E27FC236}">
                <a16:creationId xmlns:a16="http://schemas.microsoft.com/office/drawing/2014/main" id="{59E02238-1560-CEF3-69A7-F5DE5C7B2EE7}"/>
              </a:ext>
            </a:extLst>
          </p:cNvPr>
          <p:cNvPicPr>
            <a:picLocks noChangeAspect="1"/>
          </p:cNvPicPr>
          <p:nvPr/>
        </p:nvPicPr>
        <p:blipFill rotWithShape="1">
          <a:blip r:embed="rId4"/>
          <a:srcRect l="2971" t="3776" r="2447" b="14907"/>
          <a:stretch/>
        </p:blipFill>
        <p:spPr>
          <a:xfrm>
            <a:off x="1517800" y="4295620"/>
            <a:ext cx="2981550" cy="1862583"/>
          </a:xfrm>
          <a:prstGeom prst="roundRect">
            <a:avLst/>
          </a:prstGeom>
          <a:ln w="19050">
            <a:solidFill>
              <a:schemeClr val="tx2"/>
            </a:solidFill>
          </a:ln>
        </p:spPr>
      </p:pic>
      <p:cxnSp>
        <p:nvCxnSpPr>
          <p:cNvPr id="15" name="Connector: Curved 14">
            <a:extLst>
              <a:ext uri="{FF2B5EF4-FFF2-40B4-BE49-F238E27FC236}">
                <a16:creationId xmlns:a16="http://schemas.microsoft.com/office/drawing/2014/main" id="{244CAE1E-5BDA-868B-B1AD-916133D19801}"/>
              </a:ext>
            </a:extLst>
          </p:cNvPr>
          <p:cNvCxnSpPr>
            <a:stCxn id="13" idx="0"/>
          </p:cNvCxnSpPr>
          <p:nvPr/>
        </p:nvCxnSpPr>
        <p:spPr>
          <a:xfrm rot="16200000" flipV="1">
            <a:off x="2239638" y="3526682"/>
            <a:ext cx="749987" cy="78788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D2B7CE9-89A3-54A6-D55B-D6F0787E78E8}"/>
              </a:ext>
            </a:extLst>
          </p:cNvPr>
          <p:cNvPicPr>
            <a:picLocks noChangeAspect="1"/>
          </p:cNvPicPr>
          <p:nvPr/>
        </p:nvPicPr>
        <p:blipFill rotWithShape="1">
          <a:blip r:embed="rId5"/>
          <a:srcRect t="10330" r="61484" b="25549"/>
          <a:stretch/>
        </p:blipFill>
        <p:spPr>
          <a:xfrm>
            <a:off x="7659265" y="5032073"/>
            <a:ext cx="1373561" cy="1194319"/>
          </a:xfrm>
          <a:prstGeom prst="roundRect">
            <a:avLst/>
          </a:prstGeom>
          <a:ln w="19050">
            <a:solidFill>
              <a:schemeClr val="tx2"/>
            </a:solidFill>
          </a:ln>
        </p:spPr>
      </p:pic>
      <p:cxnSp>
        <p:nvCxnSpPr>
          <p:cNvPr id="19" name="Connector: Curved 18">
            <a:extLst>
              <a:ext uri="{FF2B5EF4-FFF2-40B4-BE49-F238E27FC236}">
                <a16:creationId xmlns:a16="http://schemas.microsoft.com/office/drawing/2014/main" id="{B064897C-F602-46F5-D7D0-A375AE033EFE}"/>
              </a:ext>
            </a:extLst>
          </p:cNvPr>
          <p:cNvCxnSpPr>
            <a:cxnSpLocks/>
            <a:stCxn id="17" idx="3"/>
          </p:cNvCxnSpPr>
          <p:nvPr/>
        </p:nvCxnSpPr>
        <p:spPr>
          <a:xfrm flipV="1">
            <a:off x="9032826" y="5226911"/>
            <a:ext cx="1174864" cy="40232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7EE5A36A-C5BC-73B4-1696-399ACA13B832}"/>
              </a:ext>
            </a:extLst>
          </p:cNvPr>
          <p:cNvSpPr/>
          <p:nvPr/>
        </p:nvSpPr>
        <p:spPr>
          <a:xfrm>
            <a:off x="6932645" y="1479926"/>
            <a:ext cx="3922582" cy="791964"/>
          </a:xfrm>
          <a:prstGeom prst="roundRect">
            <a:avLst>
              <a:gd name="adj" fmla="val 435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Abadi" panose="020B0604020104020204" pitchFamily="34" charset="0"/>
              </a:rPr>
              <a:t>KSC LC-39A has success more than others</a:t>
            </a:r>
          </a:p>
          <a:p>
            <a:r>
              <a:rPr lang="en-US" sz="1400" dirty="0">
                <a:latin typeface="Abadi" panose="020B0604020104020204" pitchFamily="34" charset="0"/>
              </a:rPr>
              <a:t>CCAFS LC-40 has most launch</a:t>
            </a:r>
          </a:p>
        </p:txBody>
      </p:sp>
      <p:pic>
        <p:nvPicPr>
          <p:cNvPr id="22" name="Picture 21">
            <a:extLst>
              <a:ext uri="{FF2B5EF4-FFF2-40B4-BE49-F238E27FC236}">
                <a16:creationId xmlns:a16="http://schemas.microsoft.com/office/drawing/2014/main" id="{2CE7C31D-FF8A-E4FB-E34B-8CC4E96C2067}"/>
              </a:ext>
            </a:extLst>
          </p:cNvPr>
          <p:cNvPicPr>
            <a:picLocks noChangeAspect="1"/>
          </p:cNvPicPr>
          <p:nvPr/>
        </p:nvPicPr>
        <p:blipFill>
          <a:blip r:embed="rId6"/>
          <a:stretch>
            <a:fillRect/>
          </a:stretch>
        </p:blipFill>
        <p:spPr>
          <a:xfrm>
            <a:off x="8595599" y="3746932"/>
            <a:ext cx="1150720" cy="1097375"/>
          </a:xfrm>
          <a:prstGeom prst="roundRect">
            <a:avLst/>
          </a:prstGeom>
          <a:ln w="12700">
            <a:solidFill>
              <a:schemeClr val="tx1"/>
            </a:solidFill>
          </a:ln>
        </p:spPr>
      </p:pic>
      <p:pic>
        <p:nvPicPr>
          <p:cNvPr id="24" name="Picture 23">
            <a:extLst>
              <a:ext uri="{FF2B5EF4-FFF2-40B4-BE49-F238E27FC236}">
                <a16:creationId xmlns:a16="http://schemas.microsoft.com/office/drawing/2014/main" id="{61133C65-35BB-C0C9-6E07-6F1FC57C791A}"/>
              </a:ext>
            </a:extLst>
          </p:cNvPr>
          <p:cNvPicPr>
            <a:picLocks noChangeAspect="1"/>
          </p:cNvPicPr>
          <p:nvPr/>
        </p:nvPicPr>
        <p:blipFill>
          <a:blip r:embed="rId7"/>
          <a:stretch>
            <a:fillRect/>
          </a:stretch>
        </p:blipFill>
        <p:spPr>
          <a:xfrm>
            <a:off x="9972685" y="3750223"/>
            <a:ext cx="912825" cy="979212"/>
          </a:xfrm>
          <a:prstGeom prst="roundRect">
            <a:avLst/>
          </a:prstGeom>
          <a:ln w="12700">
            <a:solidFill>
              <a:schemeClr val="tx1"/>
            </a:solidFill>
          </a:ln>
        </p:spPr>
      </p:pic>
      <p:cxnSp>
        <p:nvCxnSpPr>
          <p:cNvPr id="28" name="Connector: Curved 27">
            <a:extLst>
              <a:ext uri="{FF2B5EF4-FFF2-40B4-BE49-F238E27FC236}">
                <a16:creationId xmlns:a16="http://schemas.microsoft.com/office/drawing/2014/main" id="{508591D7-5A24-A881-C9DF-19B1EA9F4651}"/>
              </a:ext>
            </a:extLst>
          </p:cNvPr>
          <p:cNvCxnSpPr>
            <a:cxnSpLocks/>
          </p:cNvCxnSpPr>
          <p:nvPr/>
        </p:nvCxnSpPr>
        <p:spPr>
          <a:xfrm>
            <a:off x="9199984" y="4844307"/>
            <a:ext cx="1082118" cy="20635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B53DE67A-5303-3AEE-B52F-E8493B78F046}"/>
              </a:ext>
            </a:extLst>
          </p:cNvPr>
          <p:cNvCxnSpPr/>
          <p:nvPr/>
        </p:nvCxnSpPr>
        <p:spPr>
          <a:xfrm rot="16200000" flipH="1">
            <a:off x="10412455" y="4777508"/>
            <a:ext cx="194807" cy="16152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036D0D6-04C4-A24D-B5DA-814BB2234491}"/>
              </a:ext>
            </a:extLst>
          </p:cNvPr>
          <p:cNvSpPr/>
          <p:nvPr/>
        </p:nvSpPr>
        <p:spPr>
          <a:xfrm>
            <a:off x="7902786" y="6078738"/>
            <a:ext cx="886518" cy="36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KSC LC-39A</a:t>
            </a:r>
          </a:p>
        </p:txBody>
      </p:sp>
      <p:sp>
        <p:nvSpPr>
          <p:cNvPr id="34" name="Rectangle 33">
            <a:extLst>
              <a:ext uri="{FF2B5EF4-FFF2-40B4-BE49-F238E27FC236}">
                <a16:creationId xmlns:a16="http://schemas.microsoft.com/office/drawing/2014/main" id="{8C064482-40CC-D512-B8F2-B167ADDB5451}"/>
              </a:ext>
            </a:extLst>
          </p:cNvPr>
          <p:cNvSpPr/>
          <p:nvPr/>
        </p:nvSpPr>
        <p:spPr>
          <a:xfrm>
            <a:off x="2505754" y="5950708"/>
            <a:ext cx="1005646" cy="36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VAFB SLC-4E</a:t>
            </a:r>
          </a:p>
        </p:txBody>
      </p:sp>
      <p:sp>
        <p:nvSpPr>
          <p:cNvPr id="35" name="Rectangle 34">
            <a:extLst>
              <a:ext uri="{FF2B5EF4-FFF2-40B4-BE49-F238E27FC236}">
                <a16:creationId xmlns:a16="http://schemas.microsoft.com/office/drawing/2014/main" id="{C11AE1BD-0C31-22AF-7665-31436F7F9452}"/>
              </a:ext>
            </a:extLst>
          </p:cNvPr>
          <p:cNvSpPr/>
          <p:nvPr/>
        </p:nvSpPr>
        <p:spPr>
          <a:xfrm>
            <a:off x="7567127" y="4111299"/>
            <a:ext cx="1034339" cy="36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CCAFS LC-40</a:t>
            </a:r>
          </a:p>
        </p:txBody>
      </p:sp>
      <p:sp>
        <p:nvSpPr>
          <p:cNvPr id="36" name="Rectangle 35">
            <a:extLst>
              <a:ext uri="{FF2B5EF4-FFF2-40B4-BE49-F238E27FC236}">
                <a16:creationId xmlns:a16="http://schemas.microsoft.com/office/drawing/2014/main" id="{57EB9FAD-CB65-E90F-478A-E6B263CAF476}"/>
              </a:ext>
            </a:extLst>
          </p:cNvPr>
          <p:cNvSpPr/>
          <p:nvPr/>
        </p:nvSpPr>
        <p:spPr>
          <a:xfrm>
            <a:off x="9911927" y="3484831"/>
            <a:ext cx="1034339" cy="3686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CCAFS SLC-40</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Coast</a:t>
            </a:r>
          </a:p>
        </p:txBody>
      </p:sp>
      <p:pic>
        <p:nvPicPr>
          <p:cNvPr id="4" name="Picture 3">
            <a:extLst>
              <a:ext uri="{FF2B5EF4-FFF2-40B4-BE49-F238E27FC236}">
                <a16:creationId xmlns:a16="http://schemas.microsoft.com/office/drawing/2014/main" id="{C76D2BF2-0053-E888-6571-15AE72DE3349}"/>
              </a:ext>
            </a:extLst>
          </p:cNvPr>
          <p:cNvPicPr>
            <a:picLocks noChangeAspect="1"/>
          </p:cNvPicPr>
          <p:nvPr/>
        </p:nvPicPr>
        <p:blipFill>
          <a:blip r:embed="rId3"/>
          <a:stretch>
            <a:fillRect/>
          </a:stretch>
        </p:blipFill>
        <p:spPr>
          <a:xfrm>
            <a:off x="1279189" y="1433437"/>
            <a:ext cx="9633622" cy="4885913"/>
          </a:xfrm>
          <a:prstGeom prst="rect">
            <a:avLst/>
          </a:prstGeom>
        </p:spPr>
      </p:pic>
      <p:sp>
        <p:nvSpPr>
          <p:cNvPr id="6" name="Rectangle: Rounded Corners 5">
            <a:extLst>
              <a:ext uri="{FF2B5EF4-FFF2-40B4-BE49-F238E27FC236}">
                <a16:creationId xmlns:a16="http://schemas.microsoft.com/office/drawing/2014/main" id="{B9B22CBA-BFDE-A8F6-9BC0-44FEAD3B3D92}"/>
              </a:ext>
            </a:extLst>
          </p:cNvPr>
          <p:cNvSpPr/>
          <p:nvPr/>
        </p:nvSpPr>
        <p:spPr>
          <a:xfrm>
            <a:off x="6270172" y="3228181"/>
            <a:ext cx="3993502" cy="401638"/>
          </a:xfrm>
          <a:prstGeom prst="roundRect">
            <a:avLst>
              <a:gd name="adj" fmla="val 435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Abadi" panose="020B0604020104020204" pitchFamily="34" charset="0"/>
              </a:rPr>
              <a:t>CCAFS SLC-40 is 0.87 Kilometer to the coastline</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7DC62B-119B-75A9-8518-2DFF1D259236}"/>
              </a:ext>
            </a:extLst>
          </p:cNvPr>
          <p:cNvPicPr>
            <a:picLocks noChangeAspect="1"/>
          </p:cNvPicPr>
          <p:nvPr/>
        </p:nvPicPr>
        <p:blipFill>
          <a:blip r:embed="rId3"/>
          <a:stretch>
            <a:fillRect/>
          </a:stretch>
        </p:blipFill>
        <p:spPr>
          <a:xfrm>
            <a:off x="185057" y="1375465"/>
            <a:ext cx="11821886" cy="418167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706413"/>
            <a:ext cx="9745589" cy="638319"/>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The CCAFS LC-40 has most number of success launch (46.4%)</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784284"/>
            <a:ext cx="10530113" cy="15227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thaiDist">
              <a:spcBef>
                <a:spcPts val="1400"/>
              </a:spcBef>
              <a:buNone/>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successfully, we can determine the cost of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635689"/>
            <a:ext cx="10551583" cy="791521"/>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Although the CCAFS LC-40 has high number of success launch but if we look in to the ration, the success rate is quite low 26.9%</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site with highest success ratio</a:t>
            </a:r>
          </a:p>
        </p:txBody>
      </p:sp>
      <p:pic>
        <p:nvPicPr>
          <p:cNvPr id="4" name="Picture 3">
            <a:extLst>
              <a:ext uri="{FF2B5EF4-FFF2-40B4-BE49-F238E27FC236}">
                <a16:creationId xmlns:a16="http://schemas.microsoft.com/office/drawing/2014/main" id="{27B45483-02C4-1583-7EDE-262459B8AA99}"/>
              </a:ext>
            </a:extLst>
          </p:cNvPr>
          <p:cNvPicPr>
            <a:picLocks noChangeAspect="1"/>
          </p:cNvPicPr>
          <p:nvPr/>
        </p:nvPicPr>
        <p:blipFill>
          <a:blip r:embed="rId3"/>
          <a:stretch>
            <a:fillRect/>
          </a:stretch>
        </p:blipFill>
        <p:spPr>
          <a:xfrm>
            <a:off x="222379" y="1388722"/>
            <a:ext cx="11747241" cy="408055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775325"/>
            <a:ext cx="10414662" cy="849410"/>
          </a:xfrm>
          <a:prstGeom prst="rect">
            <a:avLst/>
          </a:prstGeom>
        </p:spPr>
        <p:txBody>
          <a:bodyPr lIns="91440" tIns="45720" rIns="91440" bIns="45720" anchor="t">
            <a:normAutofit fontScale="92500" lnSpcReduction="10000"/>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B4 has success launches more than fail.</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The v.1.0 is the only Booter Version has Payload more than around 7K.</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7" name="Picture 6">
            <a:extLst>
              <a:ext uri="{FF2B5EF4-FFF2-40B4-BE49-F238E27FC236}">
                <a16:creationId xmlns:a16="http://schemas.microsoft.com/office/drawing/2014/main" id="{27996EEF-3E73-038C-7B8E-3D8F96777EFD}"/>
              </a:ext>
            </a:extLst>
          </p:cNvPr>
          <p:cNvPicPr>
            <a:picLocks noChangeAspect="1"/>
          </p:cNvPicPr>
          <p:nvPr/>
        </p:nvPicPr>
        <p:blipFill>
          <a:blip r:embed="rId3"/>
          <a:stretch>
            <a:fillRect/>
          </a:stretch>
        </p:blipFill>
        <p:spPr>
          <a:xfrm>
            <a:off x="1034143" y="1349078"/>
            <a:ext cx="10123714" cy="2045081"/>
          </a:xfrm>
          <a:prstGeom prst="rect">
            <a:avLst/>
          </a:prstGeom>
        </p:spPr>
      </p:pic>
      <p:pic>
        <p:nvPicPr>
          <p:cNvPr id="9" name="Picture 8">
            <a:extLst>
              <a:ext uri="{FF2B5EF4-FFF2-40B4-BE49-F238E27FC236}">
                <a16:creationId xmlns:a16="http://schemas.microsoft.com/office/drawing/2014/main" id="{176B81FA-5CB9-2C92-C1AE-F9BBE9C0F631}"/>
              </a:ext>
            </a:extLst>
          </p:cNvPr>
          <p:cNvPicPr>
            <a:picLocks noChangeAspect="1"/>
          </p:cNvPicPr>
          <p:nvPr/>
        </p:nvPicPr>
        <p:blipFill>
          <a:blip r:embed="rId4"/>
          <a:stretch>
            <a:fillRect/>
          </a:stretch>
        </p:blipFill>
        <p:spPr>
          <a:xfrm>
            <a:off x="1034143" y="3480601"/>
            <a:ext cx="10123714" cy="209495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BD63A0-7301-86E5-807B-D46461C627E8}"/>
              </a:ext>
            </a:extLst>
          </p:cNvPr>
          <p:cNvPicPr>
            <a:picLocks noChangeAspect="1"/>
          </p:cNvPicPr>
          <p:nvPr/>
        </p:nvPicPr>
        <p:blipFill>
          <a:blip r:embed="rId3"/>
          <a:stretch>
            <a:fillRect/>
          </a:stretch>
        </p:blipFill>
        <p:spPr>
          <a:xfrm>
            <a:off x="1189548" y="2159086"/>
            <a:ext cx="4816257" cy="363505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49740" y="3429000"/>
            <a:ext cx="4330064" cy="84537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classification has highest accuracy (90.35%)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71592" y="2192288"/>
            <a:ext cx="5314019" cy="2519671"/>
          </a:xfrm>
          <a:prstGeom prst="rect">
            <a:avLst/>
          </a:prstGeom>
        </p:spPr>
        <p:txBody>
          <a:bodyPr>
            <a:normAutofit/>
          </a:bodyPr>
          <a:lstStyle/>
          <a:p>
            <a:pPr marL="0" indent="0" algn="thaiDist">
              <a:lnSpc>
                <a:spcPct val="100000"/>
              </a:lnSpc>
              <a:spcBef>
                <a:spcPts val="1400"/>
              </a:spcBef>
              <a:buNone/>
            </a:pPr>
            <a:r>
              <a:rPr lang="en-US" sz="2200" dirty="0">
                <a:solidFill>
                  <a:schemeClr val="accent3">
                    <a:lumMod val="25000"/>
                  </a:schemeClr>
                </a:solidFill>
                <a:latin typeface="Abadi" panose="020B0604020104020204" pitchFamily="34" charset="0"/>
              </a:rPr>
              <a:t>The model can predict the “land” class (positive class) well but “did not land” (negative class)</a:t>
            </a:r>
            <a:r>
              <a:rPr lang="th-TH"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quite not good.</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TN: 3	FP: 3</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FN: 0 	TP: 12</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2E69154-83F7-AEF7-0FE9-CFA81593CB2D}"/>
              </a:ext>
            </a:extLst>
          </p:cNvPr>
          <p:cNvPicPr>
            <a:picLocks noChangeAspect="1"/>
          </p:cNvPicPr>
          <p:nvPr/>
        </p:nvPicPr>
        <p:blipFill>
          <a:blip r:embed="rId3"/>
          <a:stretch>
            <a:fillRect/>
          </a:stretch>
        </p:blipFill>
        <p:spPr>
          <a:xfrm>
            <a:off x="906389" y="1824540"/>
            <a:ext cx="4503810" cy="39398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1505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orbit type of ES-L1, GEO, HEO, and SSO have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LEO orbit success appears related to number of flights but GTO is not</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since 2013 kept increasing till 2020</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location is near to coast line</a:t>
            </a:r>
          </a:p>
          <a:p>
            <a:pPr>
              <a:lnSpc>
                <a:spcPct val="100000"/>
              </a:lnSpc>
              <a:spcBef>
                <a:spcPts val="1400"/>
              </a:spcBef>
            </a:pPr>
            <a:r>
              <a:rPr lang="en-US" sz="2200" dirty="0">
                <a:solidFill>
                  <a:schemeClr val="accent3">
                    <a:lumMod val="25000"/>
                  </a:schemeClr>
                </a:solidFill>
                <a:latin typeface="Abadi" panose="020B0604020104020204" pitchFamily="34" charset="0"/>
              </a:rPr>
              <a:t>The CCAFS LC-40 has high number of success launch buy success rate is quite low</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classification model is the best performance on accuracy 90.35%</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16605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relevant assets was stored on GitHub, it’s include all Notebook and Python code that I have created during this project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4"/>
              </a:rPr>
              <a:t>https://github.com/atpluem/dscapstone.git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 data from SpaceX data API and scraping from Wiki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Dealing with missing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bg2">
                    <a:lumMod val="50000"/>
                  </a:schemeClr>
                </a:solidFill>
                <a:latin typeface="Abadi"/>
              </a:rPr>
              <a:t>Standardize, train test split in preprocess data step</a:t>
            </a:r>
          </a:p>
          <a:p>
            <a:pPr lvl="1">
              <a:lnSpc>
                <a:spcPct val="120000"/>
              </a:lnSpc>
              <a:spcBef>
                <a:spcPts val="1400"/>
              </a:spcBef>
            </a:pPr>
            <a:r>
              <a:rPr lang="en-US" sz="7600" dirty="0" err="1">
                <a:solidFill>
                  <a:schemeClr val="bg2">
                    <a:lumMod val="50000"/>
                  </a:schemeClr>
                </a:solidFill>
                <a:latin typeface="Abadi"/>
              </a:rPr>
              <a:t>GridSearch</a:t>
            </a:r>
            <a:r>
              <a:rPr lang="en-US" sz="7600" dirty="0">
                <a:solidFill>
                  <a:schemeClr val="bg2">
                    <a:lumMod val="50000"/>
                  </a:schemeClr>
                </a:solidFill>
                <a:latin typeface="Abadi"/>
              </a:rPr>
              <a:t> for tuning in various models and evaluate by confusion matrix</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 API</a:t>
            </a:r>
          </a:p>
          <a:p>
            <a:pPr lvl="1">
              <a:lnSpc>
                <a:spcPct val="100000"/>
              </a:lnSpc>
              <a:spcBef>
                <a:spcPts val="1400"/>
              </a:spcBef>
            </a:pPr>
            <a:r>
              <a:rPr lang="en-US" sz="2200" dirty="0">
                <a:latin typeface="Abadi" panose="020B0604020104020204" pitchFamily="34" charset="0"/>
              </a:rPr>
              <a:t>Collect data from Space X API including: </a:t>
            </a:r>
            <a:r>
              <a:rPr lang="en-US" sz="2200" dirty="0" err="1">
                <a:latin typeface="Abadi" panose="020B0604020104020204" pitchFamily="34" charset="0"/>
              </a:rPr>
              <a:t>FlightNumber</a:t>
            </a:r>
            <a:r>
              <a:rPr lang="en-US" sz="2200" dirty="0">
                <a:latin typeface="Abadi" panose="020B0604020104020204" pitchFamily="34" charset="0"/>
              </a:rPr>
              <a:t>, Date, </a:t>
            </a:r>
            <a:r>
              <a:rPr lang="en-US" sz="2200" dirty="0" err="1">
                <a:latin typeface="Abadi" panose="020B0604020104020204" pitchFamily="34" charset="0"/>
              </a:rPr>
              <a:t>BoosterVersion</a:t>
            </a:r>
            <a:r>
              <a:rPr lang="en-US" sz="2200" dirty="0">
                <a:latin typeface="Abadi" panose="020B0604020104020204" pitchFamily="34" charset="0"/>
              </a:rPr>
              <a:t>, </a:t>
            </a:r>
            <a:r>
              <a:rPr lang="en-US" sz="2200" dirty="0" err="1">
                <a:latin typeface="Abadi" panose="020B0604020104020204" pitchFamily="34" charset="0"/>
              </a:rPr>
              <a:t>PayloadMass</a:t>
            </a:r>
            <a:r>
              <a:rPr lang="en-US" sz="2200" dirty="0">
                <a:latin typeface="Abadi" panose="020B0604020104020204" pitchFamily="34" charset="0"/>
              </a:rPr>
              <a:t>, Orbit, </a:t>
            </a:r>
            <a:r>
              <a:rPr lang="en-US" sz="2200" dirty="0" err="1">
                <a:latin typeface="Abadi" panose="020B0604020104020204" pitchFamily="34" charset="0"/>
              </a:rPr>
              <a:t>LaunchSite</a:t>
            </a:r>
            <a:r>
              <a:rPr lang="en-US" sz="2200" dirty="0">
                <a:latin typeface="Abadi" panose="020B0604020104020204" pitchFamily="34" charset="0"/>
              </a:rPr>
              <a:t>, Outcome, Flights, </a:t>
            </a:r>
            <a:r>
              <a:rPr lang="en-US" sz="2200" dirty="0" err="1">
                <a:latin typeface="Abadi" panose="020B0604020104020204" pitchFamily="34" charset="0"/>
              </a:rPr>
              <a:t>GridFins</a:t>
            </a:r>
            <a:r>
              <a:rPr lang="en-US" sz="2200" dirty="0">
                <a:latin typeface="Abadi" panose="020B0604020104020204" pitchFamily="34" charset="0"/>
              </a:rPr>
              <a:t>, Reused, Legs, </a:t>
            </a:r>
            <a:r>
              <a:rPr lang="en-US" sz="2200" dirty="0" err="1">
                <a:latin typeface="Abadi" panose="020B0604020104020204" pitchFamily="34" charset="0"/>
              </a:rPr>
              <a:t>LangingPad</a:t>
            </a:r>
            <a:r>
              <a:rPr lang="en-US" sz="2200" dirty="0">
                <a:latin typeface="Abadi" panose="020B0604020104020204" pitchFamily="34" charset="0"/>
              </a:rPr>
              <a:t>, lock, </a:t>
            </a:r>
            <a:r>
              <a:rPr lang="en-US" sz="2200" dirty="0" err="1">
                <a:latin typeface="Abadi" panose="020B0604020104020204" pitchFamily="34" charset="0"/>
              </a:rPr>
              <a:t>ReusedCount</a:t>
            </a:r>
            <a:r>
              <a:rPr lang="en-US" sz="2200" dirty="0">
                <a:latin typeface="Abadi" panose="020B0604020104020204" pitchFamily="34" charset="0"/>
              </a:rPr>
              <a:t>, Serial, Longitude, ad Latitude</a:t>
            </a:r>
          </a:p>
          <a:p>
            <a:pPr>
              <a:lnSpc>
                <a:spcPct val="100000"/>
              </a:lnSpc>
              <a:spcBef>
                <a:spcPts val="1400"/>
              </a:spcBef>
            </a:pPr>
            <a:r>
              <a:rPr lang="en-US" sz="2200" dirty="0">
                <a:latin typeface="Abadi" panose="020B0604020104020204" pitchFamily="34" charset="0"/>
              </a:rPr>
              <a:t>Space X Falcon9 – Scraping</a:t>
            </a:r>
          </a:p>
          <a:p>
            <a:pPr lvl="1">
              <a:lnSpc>
                <a:spcPct val="100000"/>
              </a:lnSpc>
              <a:spcBef>
                <a:spcPts val="1400"/>
              </a:spcBef>
            </a:pPr>
            <a:r>
              <a:rPr lang="en-US" sz="2200" dirty="0">
                <a:latin typeface="Abadi" panose="020B0604020104020204" pitchFamily="34" charset="0"/>
              </a:rPr>
              <a:t>Collect data from Falcon9 Launch Wiki page from its URL, and then transform to Data frame including: Flight No., Launch site, Payload, Payload mass, Orbit, Customer, Launch outcome, Version Booster, Booster landing, Date, and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995280"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100" dirty="0">
                <a:solidFill>
                  <a:schemeClr val="accent3">
                    <a:lumMod val="25000"/>
                  </a:schemeClr>
                </a:solidFill>
                <a:latin typeface="Abadi" panose="020B0604020104020204" pitchFamily="34" charset="0"/>
              </a:rPr>
              <a:t>Request and parse the SpaceX data using GET request</a:t>
            </a:r>
          </a:p>
          <a:p>
            <a:pPr lvl="1">
              <a:lnSpc>
                <a:spcPct val="100000"/>
              </a:lnSpc>
              <a:spcBef>
                <a:spcPts val="1400"/>
              </a:spcBef>
            </a:pPr>
            <a:r>
              <a:rPr lang="en-US" sz="1900" dirty="0">
                <a:solidFill>
                  <a:schemeClr val="accent3">
                    <a:lumMod val="25000"/>
                  </a:schemeClr>
                </a:solidFill>
                <a:latin typeface="Abadi" panose="020B0604020104020204" pitchFamily="34" charset="0"/>
              </a:rPr>
              <a:t>Turn JSON to </a:t>
            </a:r>
            <a:r>
              <a:rPr lang="en-US" sz="1900" dirty="0" err="1">
                <a:solidFill>
                  <a:schemeClr val="accent3">
                    <a:lumMod val="25000"/>
                  </a:schemeClr>
                </a:solidFill>
                <a:latin typeface="Abadi" panose="020B0604020104020204" pitchFamily="34" charset="0"/>
              </a:rPr>
              <a:t>DataFrame</a:t>
            </a: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900" dirty="0">
                <a:solidFill>
                  <a:schemeClr val="accent3">
                    <a:lumMod val="25000"/>
                  </a:schemeClr>
                </a:solidFill>
                <a:latin typeface="Abadi"/>
              </a:rPr>
              <a:t>Using columns: rocket, payloads, launchpad, and cores</a:t>
            </a:r>
          </a:p>
          <a:p>
            <a:pPr lvl="1">
              <a:lnSpc>
                <a:spcPct val="100000"/>
              </a:lnSpc>
              <a:spcBef>
                <a:spcPts val="1400"/>
              </a:spcBef>
            </a:pPr>
            <a:r>
              <a:rPr lang="en-US" sz="1900" dirty="0">
                <a:solidFill>
                  <a:schemeClr val="accent3">
                    <a:lumMod val="25000"/>
                  </a:schemeClr>
                </a:solidFill>
                <a:latin typeface="Abadi"/>
              </a:rPr>
              <a:t>Get </a:t>
            </a:r>
            <a:r>
              <a:rPr lang="en-US" sz="1900" dirty="0" err="1">
                <a:solidFill>
                  <a:schemeClr val="accent3">
                    <a:lumMod val="25000"/>
                  </a:schemeClr>
                </a:solidFill>
                <a:latin typeface="Abadi"/>
              </a:rPr>
              <a:t>BooterVersion</a:t>
            </a:r>
            <a:r>
              <a:rPr lang="en-US" sz="1900" dirty="0">
                <a:solidFill>
                  <a:schemeClr val="accent3">
                    <a:lumMod val="25000"/>
                  </a:schemeClr>
                </a:solidFill>
                <a:latin typeface="Abadi"/>
              </a:rPr>
              <a:t>, </a:t>
            </a:r>
            <a:r>
              <a:rPr lang="en-US" sz="1900" dirty="0" err="1">
                <a:solidFill>
                  <a:schemeClr val="accent3">
                    <a:lumMod val="25000"/>
                  </a:schemeClr>
                </a:solidFill>
                <a:latin typeface="Abadi"/>
              </a:rPr>
              <a:t>LaunchSite</a:t>
            </a:r>
            <a:r>
              <a:rPr lang="en-US" sz="1900" dirty="0">
                <a:solidFill>
                  <a:schemeClr val="accent3">
                    <a:lumMod val="25000"/>
                  </a:schemeClr>
                </a:solidFill>
                <a:latin typeface="Abadi"/>
              </a:rPr>
              <a:t>, </a:t>
            </a:r>
            <a:r>
              <a:rPr lang="en-US" sz="1900" dirty="0" err="1">
                <a:solidFill>
                  <a:schemeClr val="accent3">
                    <a:lumMod val="25000"/>
                  </a:schemeClr>
                </a:solidFill>
                <a:latin typeface="Abadi"/>
              </a:rPr>
              <a:t>PayloadData</a:t>
            </a:r>
            <a:r>
              <a:rPr lang="en-US" sz="1900" dirty="0">
                <a:solidFill>
                  <a:schemeClr val="accent3">
                    <a:lumMod val="25000"/>
                  </a:schemeClr>
                </a:solidFill>
                <a:latin typeface="Abadi"/>
              </a:rPr>
              <a:t> and </a:t>
            </a:r>
            <a:r>
              <a:rPr lang="en-US" sz="1900" dirty="0" err="1">
                <a:solidFill>
                  <a:schemeClr val="accent3">
                    <a:lumMod val="25000"/>
                  </a:schemeClr>
                </a:solidFill>
                <a:latin typeface="Abadi"/>
              </a:rPr>
              <a:t>CoreData</a:t>
            </a:r>
            <a:r>
              <a:rPr lang="en-US" sz="1900" dirty="0">
                <a:solidFill>
                  <a:schemeClr val="accent3">
                    <a:lumMod val="25000"/>
                  </a:schemeClr>
                </a:solidFill>
                <a:latin typeface="Abadi"/>
              </a:rPr>
              <a:t> and others</a:t>
            </a:r>
          </a:p>
          <a:p>
            <a:pPr>
              <a:lnSpc>
                <a:spcPct val="100000"/>
              </a:lnSpc>
              <a:spcBef>
                <a:spcPts val="1400"/>
              </a:spcBef>
            </a:pPr>
            <a:r>
              <a:rPr lang="en-US" sz="2100" dirty="0">
                <a:solidFill>
                  <a:schemeClr val="accent3">
                    <a:lumMod val="25000"/>
                  </a:schemeClr>
                </a:solidFill>
                <a:latin typeface="Abadi"/>
              </a:rPr>
              <a:t>Filter the dataframe to only include “Falcon 9” in </a:t>
            </a:r>
            <a:r>
              <a:rPr lang="en-US" sz="2100" dirty="0" err="1">
                <a:solidFill>
                  <a:schemeClr val="accent3">
                    <a:lumMod val="25000"/>
                  </a:schemeClr>
                </a:solidFill>
                <a:latin typeface="Abadi"/>
              </a:rPr>
              <a:t>BoosterVersion</a:t>
            </a:r>
            <a:endParaRPr lang="en-US" sz="2100" dirty="0">
              <a:solidFill>
                <a:schemeClr val="accent3">
                  <a:lumMod val="25000"/>
                </a:schemeClr>
              </a:solidFill>
              <a:latin typeface="Abadi"/>
            </a:endParaRPr>
          </a:p>
          <a:p>
            <a:pPr>
              <a:lnSpc>
                <a:spcPct val="100000"/>
              </a:lnSpc>
              <a:spcBef>
                <a:spcPts val="1400"/>
              </a:spcBef>
            </a:pPr>
            <a:r>
              <a:rPr lang="en-US" sz="1900" dirty="0">
                <a:solidFill>
                  <a:schemeClr val="accent3">
                    <a:lumMod val="25000"/>
                  </a:schemeClr>
                </a:solidFill>
                <a:latin typeface="Abadi"/>
              </a:rPr>
              <a:t>Replace missing value with Mean</a:t>
            </a:r>
          </a:p>
          <a:p>
            <a:pPr>
              <a:lnSpc>
                <a:spcPct val="100000"/>
              </a:lnSpc>
              <a:spcBef>
                <a:spcPts val="1400"/>
              </a:spcBef>
            </a:pPr>
            <a:r>
              <a:rPr lang="en-US" sz="1900" dirty="0">
                <a:solidFill>
                  <a:schemeClr val="accent3">
                    <a:lumMod val="25000"/>
                  </a:schemeClr>
                </a:solidFill>
                <a:latin typeface="Abadi" panose="020B0604020104020204" pitchFamily="34" charset="0"/>
              </a:rPr>
              <a:t>GitHub:</a:t>
            </a:r>
            <a:r>
              <a:rPr lang="th-TH" sz="1900" dirty="0">
                <a:solidFill>
                  <a:schemeClr val="accent3">
                    <a:lumMod val="25000"/>
                  </a:schemeClr>
                </a:solidFill>
                <a:latin typeface="Abadi" panose="020B0604020104020204" pitchFamily="34" charset="0"/>
              </a:rPr>
              <a:t> </a:t>
            </a:r>
            <a:r>
              <a:rPr lang="en-US" sz="1900" dirty="0" err="1">
                <a:solidFill>
                  <a:schemeClr val="accent3">
                    <a:lumMod val="25000"/>
                  </a:schemeClr>
                </a:solidFill>
                <a:latin typeface="Abadi" panose="020B0604020104020204" pitchFamily="34" charset="0"/>
                <a:hlinkClick r:id="rId3"/>
              </a:rPr>
              <a:t>spacex</a:t>
            </a:r>
            <a:r>
              <a:rPr lang="en-US" sz="1900" dirty="0">
                <a:solidFill>
                  <a:schemeClr val="accent3">
                    <a:lumMod val="25000"/>
                  </a:schemeClr>
                </a:solidFill>
                <a:latin typeface="Abadi" panose="020B0604020104020204" pitchFamily="34" charset="0"/>
                <a:hlinkClick r:id="rId3"/>
              </a:rPr>
              <a:t>-data-collection-</a:t>
            </a:r>
            <a:r>
              <a:rPr lang="en-US" sz="1900" dirty="0" err="1">
                <a:solidFill>
                  <a:schemeClr val="accent3">
                    <a:lumMod val="25000"/>
                  </a:schemeClr>
                </a:solidFill>
                <a:latin typeface="Abadi" panose="020B0604020104020204" pitchFamily="34" charset="0"/>
                <a:hlinkClick r:id="rId3"/>
              </a:rPr>
              <a:t>api.ipynb</a:t>
            </a:r>
            <a:endParaRPr lang="en-US" sz="19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02862B50-55C4-7373-562F-C043A499392A}"/>
              </a:ext>
            </a:extLst>
          </p:cNvPr>
          <p:cNvSpPr/>
          <p:nvPr/>
        </p:nvSpPr>
        <p:spPr>
          <a:xfrm>
            <a:off x="6223518" y="2015412"/>
            <a:ext cx="1035698"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7" name="Rectangle: Rounded Corners 6">
            <a:extLst>
              <a:ext uri="{FF2B5EF4-FFF2-40B4-BE49-F238E27FC236}">
                <a16:creationId xmlns:a16="http://schemas.microsoft.com/office/drawing/2014/main" id="{2DECFC6E-92F8-F80C-772C-827A5C69DBC8}"/>
              </a:ext>
            </a:extLst>
          </p:cNvPr>
          <p:cNvSpPr/>
          <p:nvPr/>
        </p:nvSpPr>
        <p:spPr>
          <a:xfrm>
            <a:off x="10086372" y="4941082"/>
            <a:ext cx="1035698"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9" name="Rectangle 8">
            <a:extLst>
              <a:ext uri="{FF2B5EF4-FFF2-40B4-BE49-F238E27FC236}">
                <a16:creationId xmlns:a16="http://schemas.microsoft.com/office/drawing/2014/main" id="{D69E644C-DA62-AC1D-2AA3-710638555976}"/>
              </a:ext>
            </a:extLst>
          </p:cNvPr>
          <p:cNvSpPr/>
          <p:nvPr/>
        </p:nvSpPr>
        <p:spPr>
          <a:xfrm>
            <a:off x="7959627" y="2015411"/>
            <a:ext cx="1362269" cy="466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Request GET</a:t>
            </a:r>
          </a:p>
        </p:txBody>
      </p:sp>
      <p:sp>
        <p:nvSpPr>
          <p:cNvPr id="10" name="Diamond 9">
            <a:extLst>
              <a:ext uri="{FF2B5EF4-FFF2-40B4-BE49-F238E27FC236}">
                <a16:creationId xmlns:a16="http://schemas.microsoft.com/office/drawing/2014/main" id="{9B3180D6-7980-22A2-0FC6-0220C13D0F65}"/>
              </a:ext>
            </a:extLst>
          </p:cNvPr>
          <p:cNvSpPr/>
          <p:nvPr/>
        </p:nvSpPr>
        <p:spPr>
          <a:xfrm>
            <a:off x="7833970" y="2780649"/>
            <a:ext cx="1613581" cy="81176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Response 200</a:t>
            </a:r>
          </a:p>
        </p:txBody>
      </p:sp>
      <p:sp>
        <p:nvSpPr>
          <p:cNvPr id="11" name="Rectangle 10">
            <a:extLst>
              <a:ext uri="{FF2B5EF4-FFF2-40B4-BE49-F238E27FC236}">
                <a16:creationId xmlns:a16="http://schemas.microsoft.com/office/drawing/2014/main" id="{6CCA2B73-E352-A374-B625-514251EFB374}"/>
              </a:ext>
            </a:extLst>
          </p:cNvPr>
          <p:cNvSpPr/>
          <p:nvPr/>
        </p:nvSpPr>
        <p:spPr>
          <a:xfrm>
            <a:off x="7865384" y="3891119"/>
            <a:ext cx="1550751" cy="405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Turn to </a:t>
            </a:r>
            <a:r>
              <a:rPr lang="en-US" sz="1400" dirty="0" err="1"/>
              <a:t>DataFrame</a:t>
            </a:r>
            <a:endParaRPr lang="en-US" sz="1400" dirty="0"/>
          </a:p>
        </p:txBody>
      </p:sp>
      <p:sp>
        <p:nvSpPr>
          <p:cNvPr id="12" name="Rectangle 11">
            <a:extLst>
              <a:ext uri="{FF2B5EF4-FFF2-40B4-BE49-F238E27FC236}">
                <a16:creationId xmlns:a16="http://schemas.microsoft.com/office/drawing/2014/main" id="{D7FA19E8-19F3-FD6E-623F-31F588BA43D2}"/>
              </a:ext>
            </a:extLst>
          </p:cNvPr>
          <p:cNvSpPr/>
          <p:nvPr/>
        </p:nvSpPr>
        <p:spPr>
          <a:xfrm>
            <a:off x="6214187" y="3891119"/>
            <a:ext cx="1362269" cy="40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Select columns</a:t>
            </a:r>
          </a:p>
        </p:txBody>
      </p:sp>
      <p:sp>
        <p:nvSpPr>
          <p:cNvPr id="13" name="Rectangle 12">
            <a:extLst>
              <a:ext uri="{FF2B5EF4-FFF2-40B4-BE49-F238E27FC236}">
                <a16:creationId xmlns:a16="http://schemas.microsoft.com/office/drawing/2014/main" id="{7BC431BC-51FF-5FBD-15F8-C1A67C64117B}"/>
              </a:ext>
            </a:extLst>
          </p:cNvPr>
          <p:cNvSpPr/>
          <p:nvPr/>
        </p:nvSpPr>
        <p:spPr>
          <a:xfrm>
            <a:off x="6223519" y="4711205"/>
            <a:ext cx="1352938" cy="92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 function to get more columns</a:t>
            </a:r>
          </a:p>
        </p:txBody>
      </p:sp>
      <p:sp>
        <p:nvSpPr>
          <p:cNvPr id="14" name="Rectangle 13">
            <a:extLst>
              <a:ext uri="{FF2B5EF4-FFF2-40B4-BE49-F238E27FC236}">
                <a16:creationId xmlns:a16="http://schemas.microsoft.com/office/drawing/2014/main" id="{4DFBB15F-E856-6426-0E11-98BC787F0F20}"/>
              </a:ext>
            </a:extLst>
          </p:cNvPr>
          <p:cNvSpPr/>
          <p:nvPr/>
        </p:nvSpPr>
        <p:spPr>
          <a:xfrm>
            <a:off x="7941764" y="4711205"/>
            <a:ext cx="1477492" cy="92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Select “Falcon9” and dealing missing value</a:t>
            </a:r>
          </a:p>
        </p:txBody>
      </p:sp>
      <p:cxnSp>
        <p:nvCxnSpPr>
          <p:cNvPr id="16" name="Straight Arrow Connector 15">
            <a:extLst>
              <a:ext uri="{FF2B5EF4-FFF2-40B4-BE49-F238E27FC236}">
                <a16:creationId xmlns:a16="http://schemas.microsoft.com/office/drawing/2014/main" id="{8B9FAA1E-A4AB-EE6D-DB6A-EC5678B05F94}"/>
              </a:ext>
            </a:extLst>
          </p:cNvPr>
          <p:cNvCxnSpPr>
            <a:stCxn id="2" idx="3"/>
            <a:endCxn id="9" idx="1"/>
          </p:cNvCxnSpPr>
          <p:nvPr/>
        </p:nvCxnSpPr>
        <p:spPr>
          <a:xfrm flipV="1">
            <a:off x="7259216" y="2248677"/>
            <a:ext cx="7004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76E65C-5F11-327A-FF69-D2C4121B2B8B}"/>
              </a:ext>
            </a:extLst>
          </p:cNvPr>
          <p:cNvCxnSpPr>
            <a:stCxn id="9" idx="2"/>
            <a:endCxn id="10" idx="0"/>
          </p:cNvCxnSpPr>
          <p:nvPr/>
        </p:nvCxnSpPr>
        <p:spPr>
          <a:xfrm flipH="1">
            <a:off x="8640761" y="2481942"/>
            <a:ext cx="1" cy="298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9271C6-B29A-C82A-9E1E-B4C2CAD1BA4A}"/>
              </a:ext>
            </a:extLst>
          </p:cNvPr>
          <p:cNvCxnSpPr>
            <a:cxnSpLocks/>
            <a:stCxn id="10" idx="2"/>
            <a:endCxn id="11" idx="0"/>
          </p:cNvCxnSpPr>
          <p:nvPr/>
        </p:nvCxnSpPr>
        <p:spPr>
          <a:xfrm flipH="1">
            <a:off x="8640760" y="3592412"/>
            <a:ext cx="1" cy="298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C696977-DF37-0715-2D13-B7F648262FAE}"/>
              </a:ext>
            </a:extLst>
          </p:cNvPr>
          <p:cNvCxnSpPr>
            <a:stCxn id="10" idx="3"/>
            <a:endCxn id="7" idx="0"/>
          </p:cNvCxnSpPr>
          <p:nvPr/>
        </p:nvCxnSpPr>
        <p:spPr>
          <a:xfrm>
            <a:off x="9447551" y="3186531"/>
            <a:ext cx="1156670" cy="17545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0C771E-5F8E-BB46-29FF-446A096268F3}"/>
              </a:ext>
            </a:extLst>
          </p:cNvPr>
          <p:cNvCxnSpPr>
            <a:cxnSpLocks/>
            <a:stCxn id="11" idx="1"/>
            <a:endCxn id="12" idx="3"/>
          </p:cNvCxnSpPr>
          <p:nvPr/>
        </p:nvCxnSpPr>
        <p:spPr>
          <a:xfrm flipH="1">
            <a:off x="7576456" y="4094060"/>
            <a:ext cx="2889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4B97041-D17F-E0B0-1832-0F65E6ACA9B7}"/>
              </a:ext>
            </a:extLst>
          </p:cNvPr>
          <p:cNvCxnSpPr>
            <a:stCxn id="12" idx="2"/>
            <a:endCxn id="13" idx="0"/>
          </p:cNvCxnSpPr>
          <p:nvPr/>
        </p:nvCxnSpPr>
        <p:spPr>
          <a:xfrm>
            <a:off x="6895322" y="4297000"/>
            <a:ext cx="4666" cy="414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7057B12-ABB2-D824-93A7-0CE0C3873EAB}"/>
              </a:ext>
            </a:extLst>
          </p:cNvPr>
          <p:cNvCxnSpPr>
            <a:stCxn id="13" idx="3"/>
            <a:endCxn id="14" idx="1"/>
          </p:cNvCxnSpPr>
          <p:nvPr/>
        </p:nvCxnSpPr>
        <p:spPr>
          <a:xfrm>
            <a:off x="7576457" y="5174348"/>
            <a:ext cx="3653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010BF9D-A559-37A9-0928-4C2731213F91}"/>
              </a:ext>
            </a:extLst>
          </p:cNvPr>
          <p:cNvCxnSpPr>
            <a:stCxn id="14" idx="3"/>
            <a:endCxn id="7" idx="1"/>
          </p:cNvCxnSpPr>
          <p:nvPr/>
        </p:nvCxnSpPr>
        <p:spPr>
          <a:xfrm>
            <a:off x="9419256" y="5174348"/>
            <a:ext cx="6671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EC8DA29-80F2-3C82-2848-1D04F6693DD2}"/>
              </a:ext>
            </a:extLst>
          </p:cNvPr>
          <p:cNvSpPr txBox="1"/>
          <p:nvPr/>
        </p:nvSpPr>
        <p:spPr>
          <a:xfrm>
            <a:off x="8703566" y="3529446"/>
            <a:ext cx="485518" cy="369332"/>
          </a:xfrm>
          <a:prstGeom prst="rect">
            <a:avLst/>
          </a:prstGeom>
          <a:noFill/>
        </p:spPr>
        <p:txBody>
          <a:bodyPr wrap="none" rtlCol="0">
            <a:spAutoFit/>
          </a:bodyPr>
          <a:lstStyle/>
          <a:p>
            <a:r>
              <a:rPr lang="en-US" dirty="0"/>
              <a:t>Yes</a:t>
            </a:r>
          </a:p>
        </p:txBody>
      </p:sp>
      <p:sp>
        <p:nvSpPr>
          <p:cNvPr id="44" name="TextBox 43">
            <a:extLst>
              <a:ext uri="{FF2B5EF4-FFF2-40B4-BE49-F238E27FC236}">
                <a16:creationId xmlns:a16="http://schemas.microsoft.com/office/drawing/2014/main" id="{E553835E-4BD9-1EA5-A76E-23496024A1D4}"/>
              </a:ext>
            </a:extLst>
          </p:cNvPr>
          <p:cNvSpPr txBox="1"/>
          <p:nvPr/>
        </p:nvSpPr>
        <p:spPr>
          <a:xfrm>
            <a:off x="9411294" y="2803994"/>
            <a:ext cx="455574"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722609" cy="4206875"/>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Request the Falcon9 Launch Wiki page from URL</a:t>
            </a:r>
          </a:p>
          <a:p>
            <a:pPr lvl="1">
              <a:lnSpc>
                <a:spcPct val="100000"/>
              </a:lnSpc>
              <a:spcBef>
                <a:spcPts val="1400"/>
              </a:spcBef>
            </a:pPr>
            <a:r>
              <a:rPr lang="en-US" sz="1600" dirty="0">
                <a:solidFill>
                  <a:schemeClr val="accent3">
                    <a:lumMod val="25000"/>
                  </a:schemeClr>
                </a:solidFill>
                <a:latin typeface="Abadi"/>
              </a:rPr>
              <a:t>Using </a:t>
            </a:r>
            <a:r>
              <a:rPr lang="en-US" sz="1600" dirty="0" err="1">
                <a:solidFill>
                  <a:schemeClr val="accent3">
                    <a:lumMod val="25000"/>
                  </a:schemeClr>
                </a:solidFill>
                <a:latin typeface="Abadi"/>
              </a:rPr>
              <a:t>BeautifulSoup</a:t>
            </a:r>
            <a:r>
              <a:rPr lang="en-US" sz="1600" dirty="0">
                <a:solidFill>
                  <a:schemeClr val="accent3">
                    <a:lumMod val="25000"/>
                  </a:schemeClr>
                </a:solidFill>
                <a:latin typeface="Abadi"/>
              </a:rPr>
              <a:t> for scraping</a:t>
            </a:r>
          </a:p>
          <a:p>
            <a:pPr lvl="1">
              <a:lnSpc>
                <a:spcPct val="100000"/>
              </a:lnSpc>
              <a:spcBef>
                <a:spcPts val="1400"/>
              </a:spcBef>
            </a:pPr>
            <a:r>
              <a:rPr lang="en-US" sz="1600" dirty="0">
                <a:solidFill>
                  <a:schemeClr val="accent3">
                    <a:lumMod val="25000"/>
                  </a:schemeClr>
                </a:solidFill>
                <a:latin typeface="Abadi"/>
              </a:rPr>
              <a:t>Extract all columns name from HTML table header</a:t>
            </a:r>
          </a:p>
          <a:p>
            <a:pPr lvl="1">
              <a:lnSpc>
                <a:spcPct val="100000"/>
              </a:lnSpc>
              <a:spcBef>
                <a:spcPts val="1400"/>
              </a:spcBef>
            </a:pPr>
            <a:r>
              <a:rPr lang="en-US" sz="1600" dirty="0">
                <a:solidFill>
                  <a:schemeClr val="accent3">
                    <a:lumMod val="25000"/>
                  </a:schemeClr>
                </a:solidFill>
                <a:latin typeface="Abadi"/>
              </a:rPr>
              <a:t>Create a data frame by parsing the launch HTML tables</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a:t>
            </a:r>
            <a:r>
              <a:rPr lang="en-US" sz="1800" dirty="0" err="1">
                <a:solidFill>
                  <a:schemeClr val="accent3">
                    <a:lumMod val="25000"/>
                  </a:schemeClr>
                </a:solidFill>
                <a:latin typeface="Abadi" panose="020B0604020104020204" pitchFamily="34" charset="0"/>
                <a:hlinkClick r:id="rId3"/>
              </a:rPr>
              <a:t>webscraping.ipynb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Rounded Corners 4">
            <a:extLst>
              <a:ext uri="{FF2B5EF4-FFF2-40B4-BE49-F238E27FC236}">
                <a16:creationId xmlns:a16="http://schemas.microsoft.com/office/drawing/2014/main" id="{2DBF9880-5509-ED29-F503-03F2CD7F417D}"/>
              </a:ext>
            </a:extLst>
          </p:cNvPr>
          <p:cNvSpPr/>
          <p:nvPr/>
        </p:nvSpPr>
        <p:spPr>
          <a:xfrm>
            <a:off x="6223518" y="2015412"/>
            <a:ext cx="1035698"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a:t>
            </a:r>
          </a:p>
        </p:txBody>
      </p:sp>
      <p:sp>
        <p:nvSpPr>
          <p:cNvPr id="7" name="Rectangle: Rounded Corners 6">
            <a:extLst>
              <a:ext uri="{FF2B5EF4-FFF2-40B4-BE49-F238E27FC236}">
                <a16:creationId xmlns:a16="http://schemas.microsoft.com/office/drawing/2014/main" id="{5759EE3D-7B34-9BDF-D49E-4AD7C0D5813F}"/>
              </a:ext>
            </a:extLst>
          </p:cNvPr>
          <p:cNvSpPr/>
          <p:nvPr/>
        </p:nvSpPr>
        <p:spPr>
          <a:xfrm>
            <a:off x="9909091" y="5086548"/>
            <a:ext cx="1035698"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8" name="Rectangle 7">
            <a:extLst>
              <a:ext uri="{FF2B5EF4-FFF2-40B4-BE49-F238E27FC236}">
                <a16:creationId xmlns:a16="http://schemas.microsoft.com/office/drawing/2014/main" id="{02CF0D59-6A3A-98BD-43CB-9CA1FB0836EC}"/>
              </a:ext>
            </a:extLst>
          </p:cNvPr>
          <p:cNvSpPr/>
          <p:nvPr/>
        </p:nvSpPr>
        <p:spPr>
          <a:xfrm>
            <a:off x="7959627" y="2015411"/>
            <a:ext cx="1362269" cy="466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ScrapingFalcon9 Launch Wiki</a:t>
            </a:r>
          </a:p>
        </p:txBody>
      </p:sp>
      <p:sp>
        <p:nvSpPr>
          <p:cNvPr id="10" name="Rectangle 9">
            <a:extLst>
              <a:ext uri="{FF2B5EF4-FFF2-40B4-BE49-F238E27FC236}">
                <a16:creationId xmlns:a16="http://schemas.microsoft.com/office/drawing/2014/main" id="{A9990CBE-F136-9357-3972-57AA1AF83290}"/>
              </a:ext>
            </a:extLst>
          </p:cNvPr>
          <p:cNvSpPr/>
          <p:nvPr/>
        </p:nvSpPr>
        <p:spPr>
          <a:xfrm>
            <a:off x="7791198" y="3051496"/>
            <a:ext cx="1699126" cy="652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 all columns name from HTML table header</a:t>
            </a:r>
          </a:p>
        </p:txBody>
      </p:sp>
      <p:sp>
        <p:nvSpPr>
          <p:cNvPr id="13" name="Rectangle 12">
            <a:extLst>
              <a:ext uri="{FF2B5EF4-FFF2-40B4-BE49-F238E27FC236}">
                <a16:creationId xmlns:a16="http://schemas.microsoft.com/office/drawing/2014/main" id="{AE320EC7-E008-02CC-FB5F-CF662BACCEFE}"/>
              </a:ext>
            </a:extLst>
          </p:cNvPr>
          <p:cNvSpPr/>
          <p:nvPr/>
        </p:nvSpPr>
        <p:spPr>
          <a:xfrm>
            <a:off x="7772707" y="4162988"/>
            <a:ext cx="1736108" cy="892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a data frame by parsing the launch HTML tables </a:t>
            </a:r>
          </a:p>
        </p:txBody>
      </p:sp>
      <p:cxnSp>
        <p:nvCxnSpPr>
          <p:cNvPr id="15" name="Straight Arrow Connector 14">
            <a:extLst>
              <a:ext uri="{FF2B5EF4-FFF2-40B4-BE49-F238E27FC236}">
                <a16:creationId xmlns:a16="http://schemas.microsoft.com/office/drawing/2014/main" id="{27422DCD-7D27-D197-203D-D634A51CE3AD}"/>
              </a:ext>
            </a:extLst>
          </p:cNvPr>
          <p:cNvCxnSpPr>
            <a:stCxn id="5" idx="3"/>
            <a:endCxn id="8" idx="1"/>
          </p:cNvCxnSpPr>
          <p:nvPr/>
        </p:nvCxnSpPr>
        <p:spPr>
          <a:xfrm flipV="1">
            <a:off x="7259216" y="2248677"/>
            <a:ext cx="7004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3063ECC-C0B5-5ADF-10AF-12C29411285D}"/>
              </a:ext>
            </a:extLst>
          </p:cNvPr>
          <p:cNvCxnSpPr>
            <a:stCxn id="8" idx="2"/>
          </p:cNvCxnSpPr>
          <p:nvPr/>
        </p:nvCxnSpPr>
        <p:spPr>
          <a:xfrm flipH="1">
            <a:off x="8640761" y="2481942"/>
            <a:ext cx="1" cy="456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60BF18-613A-A065-AB53-82DDF6801F20}"/>
              </a:ext>
            </a:extLst>
          </p:cNvPr>
          <p:cNvCxnSpPr>
            <a:stCxn id="10" idx="2"/>
            <a:endCxn id="13" idx="0"/>
          </p:cNvCxnSpPr>
          <p:nvPr/>
        </p:nvCxnSpPr>
        <p:spPr>
          <a:xfrm>
            <a:off x="8640761" y="3704439"/>
            <a:ext cx="0" cy="458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C29B186D-6786-EB9F-6099-02EAAB21AE7C}"/>
              </a:ext>
            </a:extLst>
          </p:cNvPr>
          <p:cNvCxnSpPr>
            <a:stCxn id="13" idx="2"/>
            <a:endCxn id="7" idx="1"/>
          </p:cNvCxnSpPr>
          <p:nvPr/>
        </p:nvCxnSpPr>
        <p:spPr>
          <a:xfrm rot="16200000" flipH="1">
            <a:off x="9142848" y="4553571"/>
            <a:ext cx="264156" cy="12683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752</TotalTime>
  <Words>1835</Words>
  <Application>Microsoft Office PowerPoint</Application>
  <PresentationFormat>Widescreen</PresentationFormat>
  <Paragraphs>273</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Athispat Phongampai</cp:lastModifiedBy>
  <cp:revision>251</cp:revision>
  <dcterms:created xsi:type="dcterms:W3CDTF">2021-04-29T18:58:34Z</dcterms:created>
  <dcterms:modified xsi:type="dcterms:W3CDTF">2023-06-24T03:16:59Z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